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0" r:id="rId2"/>
    <p:sldId id="258" r:id="rId3"/>
    <p:sldId id="259" r:id="rId4"/>
  </p:sldIdLst>
  <p:sldSz cx="6858000" cy="12192000"/>
  <p:notesSz cx="6669088" cy="9753600"/>
  <p:defaultTextStyle>
    <a:defPPr>
      <a:defRPr lang="nb-NO"/>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01498F"/>
    <a:srgbClr val="00799A"/>
    <a:srgbClr val="3A72A8"/>
    <a:srgbClr val="B6EBFA"/>
    <a:srgbClr val="CCF2FC"/>
    <a:srgbClr val="DEF6FD"/>
    <a:srgbClr val="D2F2FC"/>
    <a:srgbClr val="00BAEE"/>
    <a:srgbClr val="95E3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24D2AC-C9B5-4976-A9D6-E6843137F760}" v="22" dt="2024-12-18T07:31:18.286"/>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Mørk stil 2 – utheving 1 / utheving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852" autoAdjust="0"/>
    <p:restoredTop sz="94660"/>
  </p:normalViewPr>
  <p:slideViewPr>
    <p:cSldViewPr snapToGrid="0">
      <p:cViewPr varScale="1">
        <p:scale>
          <a:sx n="91" d="100"/>
          <a:sy n="91" d="100"/>
        </p:scale>
        <p:origin x="504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5/10/relationships/revisionInfo" Target="revisionInfo.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889250" cy="488950"/>
          </a:xfrm>
          <a:prstGeom prst="rect">
            <a:avLst/>
          </a:prstGeom>
        </p:spPr>
        <p:txBody>
          <a:bodyPr vert="horz" lIns="91436" tIns="45717" rIns="91436" bIns="45717" rtlCol="0"/>
          <a:lstStyle>
            <a:lvl1pPr algn="l">
              <a:defRPr sz="1200"/>
            </a:lvl1pPr>
          </a:lstStyle>
          <a:p>
            <a:endParaRPr lang="nb-NO"/>
          </a:p>
        </p:txBody>
      </p:sp>
      <p:sp>
        <p:nvSpPr>
          <p:cNvPr id="3" name="Plassholder for dato 2"/>
          <p:cNvSpPr>
            <a:spLocks noGrp="1"/>
          </p:cNvSpPr>
          <p:nvPr>
            <p:ph type="dt" sz="quarter" idx="1"/>
          </p:nvPr>
        </p:nvSpPr>
        <p:spPr>
          <a:xfrm>
            <a:off x="3778250" y="0"/>
            <a:ext cx="2889250" cy="488950"/>
          </a:xfrm>
          <a:prstGeom prst="rect">
            <a:avLst/>
          </a:prstGeom>
        </p:spPr>
        <p:txBody>
          <a:bodyPr vert="horz" lIns="91436" tIns="45717" rIns="91436" bIns="45717" rtlCol="0"/>
          <a:lstStyle>
            <a:lvl1pPr algn="r">
              <a:defRPr sz="1200"/>
            </a:lvl1pPr>
          </a:lstStyle>
          <a:p>
            <a:fld id="{C9D5DF3A-C7C9-46CA-9AF4-8D103EE84600}" type="datetimeFigureOut">
              <a:rPr lang="nb-NO" smtClean="0"/>
              <a:t>19.12.2024</a:t>
            </a:fld>
            <a:endParaRPr lang="nb-NO"/>
          </a:p>
        </p:txBody>
      </p:sp>
      <p:sp>
        <p:nvSpPr>
          <p:cNvPr id="4" name="Plassholder for bunntekst 3"/>
          <p:cNvSpPr>
            <a:spLocks noGrp="1"/>
          </p:cNvSpPr>
          <p:nvPr>
            <p:ph type="ftr" sz="quarter" idx="2"/>
          </p:nvPr>
        </p:nvSpPr>
        <p:spPr>
          <a:xfrm>
            <a:off x="0" y="9264650"/>
            <a:ext cx="2889250" cy="488950"/>
          </a:xfrm>
          <a:prstGeom prst="rect">
            <a:avLst/>
          </a:prstGeom>
        </p:spPr>
        <p:txBody>
          <a:bodyPr vert="horz" lIns="91436" tIns="45717" rIns="91436" bIns="45717" rtlCol="0" anchor="b"/>
          <a:lstStyle>
            <a:lvl1pPr algn="l">
              <a:defRPr sz="1200"/>
            </a:lvl1pPr>
          </a:lstStyle>
          <a:p>
            <a:endParaRPr lang="nb-NO"/>
          </a:p>
        </p:txBody>
      </p:sp>
      <p:sp>
        <p:nvSpPr>
          <p:cNvPr id="5" name="Plassholder for lysbildenummer 4"/>
          <p:cNvSpPr>
            <a:spLocks noGrp="1"/>
          </p:cNvSpPr>
          <p:nvPr>
            <p:ph type="sldNum" sz="quarter" idx="3"/>
          </p:nvPr>
        </p:nvSpPr>
        <p:spPr>
          <a:xfrm>
            <a:off x="3778250" y="9264650"/>
            <a:ext cx="2889250" cy="488950"/>
          </a:xfrm>
          <a:prstGeom prst="rect">
            <a:avLst/>
          </a:prstGeom>
        </p:spPr>
        <p:txBody>
          <a:bodyPr vert="horz" lIns="91436" tIns="45717" rIns="91436" bIns="45717" rtlCol="0" anchor="b"/>
          <a:lstStyle>
            <a:lvl1pPr algn="r">
              <a:defRPr sz="1200"/>
            </a:lvl1pPr>
          </a:lstStyle>
          <a:p>
            <a:fld id="{73139475-9E41-4691-9F65-F5297618D5C9}" type="slidenum">
              <a:rPr lang="nb-NO" smtClean="0"/>
              <a:t>‹#›</a:t>
            </a:fld>
            <a:endParaRPr lang="nb-NO"/>
          </a:p>
        </p:txBody>
      </p:sp>
    </p:spTree>
    <p:extLst>
      <p:ext uri="{BB962C8B-B14F-4D97-AF65-F5344CB8AC3E}">
        <p14:creationId xmlns:p14="http://schemas.microsoft.com/office/powerpoint/2010/main" val="242030079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889250" cy="488950"/>
          </a:xfrm>
          <a:prstGeom prst="rect">
            <a:avLst/>
          </a:prstGeom>
        </p:spPr>
        <p:txBody>
          <a:bodyPr vert="horz" lIns="91436" tIns="45717" rIns="91436" bIns="45717" rtlCol="0"/>
          <a:lstStyle>
            <a:lvl1pPr algn="l">
              <a:defRPr sz="1200"/>
            </a:lvl1pPr>
          </a:lstStyle>
          <a:p>
            <a:endParaRPr lang="nb-NO"/>
          </a:p>
        </p:txBody>
      </p:sp>
      <p:sp>
        <p:nvSpPr>
          <p:cNvPr id="3" name="Plassholder for dato 2"/>
          <p:cNvSpPr>
            <a:spLocks noGrp="1"/>
          </p:cNvSpPr>
          <p:nvPr>
            <p:ph type="dt" idx="1"/>
          </p:nvPr>
        </p:nvSpPr>
        <p:spPr>
          <a:xfrm>
            <a:off x="3778250" y="0"/>
            <a:ext cx="2889250" cy="488950"/>
          </a:xfrm>
          <a:prstGeom prst="rect">
            <a:avLst/>
          </a:prstGeom>
        </p:spPr>
        <p:txBody>
          <a:bodyPr vert="horz" lIns="91436" tIns="45717" rIns="91436" bIns="45717" rtlCol="0"/>
          <a:lstStyle>
            <a:lvl1pPr algn="r">
              <a:defRPr sz="1200"/>
            </a:lvl1pPr>
          </a:lstStyle>
          <a:p>
            <a:fld id="{14BB3979-C458-4B07-BF9D-0AAB7F293C12}" type="datetimeFigureOut">
              <a:rPr lang="nb-NO" smtClean="0"/>
              <a:t>19.12.2024</a:t>
            </a:fld>
            <a:endParaRPr lang="nb-NO"/>
          </a:p>
        </p:txBody>
      </p:sp>
      <p:sp>
        <p:nvSpPr>
          <p:cNvPr id="4" name="Plassholder for lysbilde 3"/>
          <p:cNvSpPr>
            <a:spLocks noGrp="1" noRot="1" noChangeAspect="1"/>
          </p:cNvSpPr>
          <p:nvPr>
            <p:ph type="sldImg" idx="2"/>
          </p:nvPr>
        </p:nvSpPr>
        <p:spPr>
          <a:xfrm>
            <a:off x="2409825" y="1219200"/>
            <a:ext cx="1849438" cy="3292475"/>
          </a:xfrm>
          <a:prstGeom prst="rect">
            <a:avLst/>
          </a:prstGeom>
          <a:noFill/>
          <a:ln w="12700">
            <a:solidFill>
              <a:prstClr val="black"/>
            </a:solidFill>
          </a:ln>
        </p:spPr>
        <p:txBody>
          <a:bodyPr vert="horz" lIns="91436" tIns="45717" rIns="91436" bIns="45717" rtlCol="0" anchor="ctr"/>
          <a:lstStyle/>
          <a:p>
            <a:endParaRPr lang="nb-NO"/>
          </a:p>
        </p:txBody>
      </p:sp>
      <p:sp>
        <p:nvSpPr>
          <p:cNvPr id="5" name="Plassholder for notater 4"/>
          <p:cNvSpPr>
            <a:spLocks noGrp="1"/>
          </p:cNvSpPr>
          <p:nvPr>
            <p:ph type="body" sz="quarter" idx="3"/>
          </p:nvPr>
        </p:nvSpPr>
        <p:spPr>
          <a:xfrm>
            <a:off x="666750" y="4694238"/>
            <a:ext cx="5335588" cy="3840162"/>
          </a:xfrm>
          <a:prstGeom prst="rect">
            <a:avLst/>
          </a:prstGeom>
        </p:spPr>
        <p:txBody>
          <a:bodyPr vert="horz" lIns="91436" tIns="45717" rIns="91436" bIns="45717" rtlCol="0"/>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264650"/>
            <a:ext cx="2889250" cy="488950"/>
          </a:xfrm>
          <a:prstGeom prst="rect">
            <a:avLst/>
          </a:prstGeom>
        </p:spPr>
        <p:txBody>
          <a:bodyPr vert="horz" lIns="91436" tIns="45717" rIns="91436" bIns="45717" rtlCol="0" anchor="b"/>
          <a:lstStyle>
            <a:lvl1pPr algn="l">
              <a:defRPr sz="1200"/>
            </a:lvl1pPr>
          </a:lstStyle>
          <a:p>
            <a:endParaRPr lang="nb-NO"/>
          </a:p>
        </p:txBody>
      </p:sp>
      <p:sp>
        <p:nvSpPr>
          <p:cNvPr id="7" name="Plassholder for lysbildenummer 6"/>
          <p:cNvSpPr>
            <a:spLocks noGrp="1"/>
          </p:cNvSpPr>
          <p:nvPr>
            <p:ph type="sldNum" sz="quarter" idx="5"/>
          </p:nvPr>
        </p:nvSpPr>
        <p:spPr>
          <a:xfrm>
            <a:off x="3778250" y="9264650"/>
            <a:ext cx="2889250" cy="488950"/>
          </a:xfrm>
          <a:prstGeom prst="rect">
            <a:avLst/>
          </a:prstGeom>
        </p:spPr>
        <p:txBody>
          <a:bodyPr vert="horz" lIns="91436" tIns="45717" rIns="91436" bIns="45717" rtlCol="0" anchor="b"/>
          <a:lstStyle>
            <a:lvl1pPr algn="r">
              <a:defRPr sz="1200"/>
            </a:lvl1pPr>
          </a:lstStyle>
          <a:p>
            <a:fld id="{F7B997F5-4FE5-43FE-A159-C0F7BE5DE351}" type="slidenum">
              <a:rPr lang="nb-NO" smtClean="0"/>
              <a:t>‹#›</a:t>
            </a:fld>
            <a:endParaRPr lang="nb-NO"/>
          </a:p>
        </p:txBody>
      </p:sp>
    </p:spTree>
    <p:extLst>
      <p:ext uri="{BB962C8B-B14F-4D97-AF65-F5344CB8AC3E}">
        <p14:creationId xmlns:p14="http://schemas.microsoft.com/office/powerpoint/2010/main" val="2657767543"/>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tellysbilde">
    <p:spTree>
      <p:nvGrpSpPr>
        <p:cNvPr id="1" name=""/>
        <p:cNvGrpSpPr/>
        <p:nvPr/>
      </p:nvGrpSpPr>
      <p:grpSpPr>
        <a:xfrm>
          <a:off x="0" y="0"/>
          <a:ext cx="0" cy="0"/>
          <a:chOff x="0" y="0"/>
          <a:chExt cx="0" cy="0"/>
        </a:xfrm>
      </p:grpSpPr>
      <p:pic>
        <p:nvPicPr>
          <p:cNvPr id="10" name="Bild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616"/>
            <a:ext cx="6858000" cy="12184384"/>
          </a:xfrm>
          <a:prstGeom prst="rect">
            <a:avLst/>
          </a:prstGeom>
          <a:noFill/>
        </p:spPr>
      </p:pic>
      <p:pic>
        <p:nvPicPr>
          <p:cNvPr id="5" name="Bild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44591" y="11357226"/>
            <a:ext cx="3096956" cy="365556"/>
          </a:xfrm>
          <a:prstGeom prst="rect">
            <a:avLst/>
          </a:prstGeom>
        </p:spPr>
      </p:pic>
      <p:sp>
        <p:nvSpPr>
          <p:cNvPr id="2" name="Tittel 1"/>
          <p:cNvSpPr>
            <a:spLocks noGrp="1"/>
          </p:cNvSpPr>
          <p:nvPr>
            <p:ph type="ctrTitle" hasCustomPrompt="1"/>
          </p:nvPr>
        </p:nvSpPr>
        <p:spPr>
          <a:xfrm>
            <a:off x="857251" y="1995315"/>
            <a:ext cx="1891308" cy="1144736"/>
          </a:xfrm>
        </p:spPr>
        <p:txBody>
          <a:bodyPr anchor="b">
            <a:normAutofit/>
          </a:bodyPr>
          <a:lstStyle>
            <a:lvl1pPr algn="l">
              <a:defRPr sz="2251">
                <a:solidFill>
                  <a:srgbClr val="004A93"/>
                </a:solidFill>
                <a:latin typeface="+mj-lt"/>
              </a:defRPr>
            </a:lvl1pPr>
          </a:lstStyle>
          <a:p>
            <a:r>
              <a:rPr lang="nb-NO" dirty="0"/>
              <a:t>Legg til tittel</a:t>
            </a:r>
          </a:p>
        </p:txBody>
      </p:sp>
      <p:sp>
        <p:nvSpPr>
          <p:cNvPr id="3" name="Undertittel 2"/>
          <p:cNvSpPr>
            <a:spLocks noGrp="1"/>
          </p:cNvSpPr>
          <p:nvPr>
            <p:ph type="subTitle" idx="1" hasCustomPrompt="1"/>
          </p:nvPr>
        </p:nvSpPr>
        <p:spPr>
          <a:xfrm>
            <a:off x="857251" y="3501294"/>
            <a:ext cx="1891308" cy="5845908"/>
          </a:xfrm>
        </p:spPr>
        <p:txBody>
          <a:bodyPr/>
          <a:lstStyle>
            <a:lvl1pPr marL="0" indent="0" algn="l">
              <a:buNone/>
              <a:defRPr sz="1351">
                <a:solidFill>
                  <a:srgbClr val="004A93"/>
                </a:solidFill>
              </a:defRPr>
            </a:lvl1pPr>
            <a:lvl2pPr marL="257168" indent="0" algn="ctr">
              <a:buNone/>
              <a:defRPr sz="1125"/>
            </a:lvl2pPr>
            <a:lvl3pPr marL="514338" indent="0" algn="ctr">
              <a:buNone/>
              <a:defRPr sz="1013"/>
            </a:lvl3pPr>
            <a:lvl4pPr marL="771506" indent="0" algn="ctr">
              <a:buNone/>
              <a:defRPr sz="900"/>
            </a:lvl4pPr>
            <a:lvl5pPr marL="1028674" indent="0" algn="ctr">
              <a:buNone/>
              <a:defRPr sz="900"/>
            </a:lvl5pPr>
            <a:lvl6pPr marL="1285843" indent="0" algn="ctr">
              <a:buNone/>
              <a:defRPr sz="900"/>
            </a:lvl6pPr>
            <a:lvl7pPr marL="1543012" indent="0" algn="ctr">
              <a:buNone/>
              <a:defRPr sz="900"/>
            </a:lvl7pPr>
            <a:lvl8pPr marL="1800180" indent="0" algn="ctr">
              <a:buNone/>
              <a:defRPr sz="900"/>
            </a:lvl8pPr>
            <a:lvl9pPr marL="2057349" indent="0" algn="ctr">
              <a:buNone/>
              <a:defRPr sz="900"/>
            </a:lvl9pPr>
          </a:lstStyle>
          <a:p>
            <a:r>
              <a:rPr lang="nb-NO" dirty="0"/>
              <a:t>Legg til tekst</a:t>
            </a:r>
          </a:p>
        </p:txBody>
      </p:sp>
      <p:sp>
        <p:nvSpPr>
          <p:cNvPr id="12" name="Plassholder for bilde 2"/>
          <p:cNvSpPr>
            <a:spLocks noGrp="1"/>
          </p:cNvSpPr>
          <p:nvPr>
            <p:ph type="pic" idx="10" hasCustomPrompt="1"/>
          </p:nvPr>
        </p:nvSpPr>
        <p:spPr>
          <a:xfrm>
            <a:off x="3386139" y="7616"/>
            <a:ext cx="3471863" cy="10253984"/>
          </a:xfrm>
        </p:spPr>
        <p:txBody>
          <a:bodyPr/>
          <a:lstStyle>
            <a:lvl1pPr marL="0" indent="0">
              <a:buNone/>
              <a:defRPr sz="1800">
                <a:solidFill>
                  <a:srgbClr val="004A93"/>
                </a:solidFill>
              </a:defRPr>
            </a:lvl1pPr>
            <a:lvl2pPr marL="257168" indent="0">
              <a:buNone/>
              <a:defRPr sz="1575"/>
            </a:lvl2pPr>
            <a:lvl3pPr marL="514338" indent="0">
              <a:buNone/>
              <a:defRPr sz="1351"/>
            </a:lvl3pPr>
            <a:lvl4pPr marL="771506" indent="0">
              <a:buNone/>
              <a:defRPr sz="1125"/>
            </a:lvl4pPr>
            <a:lvl5pPr marL="1028674" indent="0">
              <a:buNone/>
              <a:defRPr sz="1125"/>
            </a:lvl5pPr>
            <a:lvl6pPr marL="1285843" indent="0">
              <a:buNone/>
              <a:defRPr sz="1125"/>
            </a:lvl6pPr>
            <a:lvl7pPr marL="1543012" indent="0">
              <a:buNone/>
              <a:defRPr sz="1125"/>
            </a:lvl7pPr>
            <a:lvl8pPr marL="1800180" indent="0">
              <a:buNone/>
              <a:defRPr sz="1125"/>
            </a:lvl8pPr>
            <a:lvl9pPr marL="2057349" indent="0">
              <a:buNone/>
              <a:defRPr sz="1125"/>
            </a:lvl9pPr>
          </a:lstStyle>
          <a:p>
            <a:r>
              <a:rPr lang="nb-NO" dirty="0"/>
              <a:t>Sett inn bilde</a:t>
            </a:r>
          </a:p>
        </p:txBody>
      </p:sp>
      <p:sp>
        <p:nvSpPr>
          <p:cNvPr id="7" name="Rektangel 6"/>
          <p:cNvSpPr/>
          <p:nvPr userDrawn="1"/>
        </p:nvSpPr>
        <p:spPr>
          <a:xfrm>
            <a:off x="3370054" y="11353450"/>
            <a:ext cx="3359439" cy="369332"/>
          </a:xfrm>
          <a:prstGeom prst="rect">
            <a:avLst/>
          </a:prstGeom>
        </p:spPr>
        <p:txBody>
          <a:bodyPr wrap="square">
            <a:spAutoFit/>
          </a:bodyPr>
          <a:lstStyle/>
          <a:p>
            <a:r>
              <a:rPr lang="nb-NO" sz="1800" dirty="0">
                <a:solidFill>
                  <a:schemeClr val="accent1">
                    <a:lumMod val="50000"/>
                  </a:schemeClr>
                </a:solidFill>
              </a:rPr>
              <a:t>Spesialsykehuset for epilepsi (SSE)</a:t>
            </a:r>
          </a:p>
        </p:txBody>
      </p:sp>
    </p:spTree>
    <p:extLst>
      <p:ext uri="{BB962C8B-B14F-4D97-AF65-F5344CB8AC3E}">
        <p14:creationId xmlns:p14="http://schemas.microsoft.com/office/powerpoint/2010/main" val="1986273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pic>
        <p:nvPicPr>
          <p:cNvPr id="7" name="Bilde 6">
            <a:extLst>
              <a:ext uri="{FF2B5EF4-FFF2-40B4-BE49-F238E27FC236}">
                <a16:creationId xmlns:a16="http://schemas.microsoft.com/office/drawing/2014/main" id="{E54A0A09-6C24-8BCF-A39B-34B6CDA8237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71489" y="11164113"/>
            <a:ext cx="2023613" cy="440061"/>
          </a:xfrm>
          <a:prstGeom prst="rect">
            <a:avLst/>
          </a:prstGeom>
          <a:noFill/>
        </p:spPr>
      </p:pic>
      <p:sp>
        <p:nvSpPr>
          <p:cNvPr id="2" name="Tittel 1"/>
          <p:cNvSpPr>
            <a:spLocks noGrp="1"/>
          </p:cNvSpPr>
          <p:nvPr>
            <p:ph type="title"/>
          </p:nvPr>
        </p:nvSpPr>
        <p:spPr/>
        <p:txBody>
          <a:bodyPr/>
          <a:lstStyle/>
          <a:p>
            <a:r>
              <a:rPr lang="nb-NO"/>
              <a:t>Klikk for å redigere tittelstil</a:t>
            </a:r>
            <a:endParaRPr lang="nb-NO" dirty="0"/>
          </a:p>
        </p:txBody>
      </p:sp>
      <p:sp>
        <p:nvSpPr>
          <p:cNvPr id="3" name="Plassholder for innhold 2"/>
          <p:cNvSpPr>
            <a:spLocks noGrp="1"/>
          </p:cNvSpPr>
          <p:nvPr>
            <p:ph idx="1"/>
          </p:nvPr>
        </p:nvSpPr>
        <p:spPr>
          <a:xfrm>
            <a:off x="471489" y="3245558"/>
            <a:ext cx="5915025" cy="6925631"/>
          </a:xfrm>
        </p:spPr>
        <p:txBody>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endParaRPr lang="nb-NO" dirty="0"/>
          </a:p>
        </p:txBody>
      </p:sp>
      <p:sp>
        <p:nvSpPr>
          <p:cNvPr id="6" name="Rektangel 5"/>
          <p:cNvSpPr/>
          <p:nvPr userDrawn="1"/>
        </p:nvSpPr>
        <p:spPr>
          <a:xfrm>
            <a:off x="471489" y="11604174"/>
            <a:ext cx="3238066" cy="430887"/>
          </a:xfrm>
          <a:prstGeom prst="rect">
            <a:avLst/>
          </a:prstGeom>
        </p:spPr>
        <p:txBody>
          <a:bodyPr wrap="square">
            <a:spAutoFit/>
          </a:bodyPr>
          <a:lstStyle/>
          <a:p>
            <a:r>
              <a:rPr lang="nb-NO" sz="1100" dirty="0">
                <a:solidFill>
                  <a:srgbClr val="01498F"/>
                </a:solidFill>
              </a:rPr>
              <a:t>National Centre for </a:t>
            </a:r>
            <a:r>
              <a:rPr lang="nb-NO" sz="1100" dirty="0" err="1">
                <a:solidFill>
                  <a:srgbClr val="01498F"/>
                </a:solidFill>
              </a:rPr>
              <a:t>Epilepsy</a:t>
            </a:r>
            <a:endParaRPr lang="nb-NO" sz="1100" dirty="0">
              <a:solidFill>
                <a:srgbClr val="01498F"/>
              </a:solidFill>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nb-NO" sz="1100" b="0" i="0" u="none" strike="noStrike" kern="1200" cap="none" spc="0" normalizeH="0" baseline="0" noProof="0" dirty="0">
                <a:ln>
                  <a:noFill/>
                </a:ln>
                <a:solidFill>
                  <a:srgbClr val="01498F"/>
                </a:solidFill>
                <a:effectLst/>
                <a:uLnTx/>
                <a:uFillTx/>
                <a:latin typeface="+mn-lt"/>
                <a:ea typeface="+mn-ea"/>
                <a:cs typeface="+mn-cs"/>
              </a:rPr>
              <a:t>National Centre for </a:t>
            </a:r>
            <a:r>
              <a:rPr kumimoji="0" lang="nb-NO" sz="1100" b="0" i="0" u="none" strike="noStrike" kern="1200" cap="none" spc="0" normalizeH="0" baseline="0" noProof="0" dirty="0" err="1">
                <a:ln>
                  <a:noFill/>
                </a:ln>
                <a:solidFill>
                  <a:srgbClr val="01498F"/>
                </a:solidFill>
                <a:effectLst/>
                <a:uLnTx/>
                <a:uFillTx/>
                <a:latin typeface="+mn-lt"/>
                <a:ea typeface="+mn-ea"/>
                <a:cs typeface="+mn-cs"/>
              </a:rPr>
              <a:t>Epilepsy</a:t>
            </a:r>
            <a:r>
              <a:rPr kumimoji="0" lang="nb-NO" sz="1100" b="0" i="0" u="none" strike="noStrike" kern="1200" cap="none" spc="0" normalizeH="0" baseline="0" noProof="0" dirty="0">
                <a:ln>
                  <a:noFill/>
                </a:ln>
                <a:solidFill>
                  <a:srgbClr val="01498F"/>
                </a:solidFill>
                <a:effectLst/>
                <a:uLnTx/>
                <a:uFillTx/>
                <a:latin typeface="+mn-lt"/>
                <a:ea typeface="+mn-ea"/>
                <a:cs typeface="+mn-cs"/>
              </a:rPr>
              <a:t> Research Group, Norway</a:t>
            </a:r>
          </a:p>
        </p:txBody>
      </p:sp>
      <p:pic>
        <p:nvPicPr>
          <p:cNvPr id="11" name="Bild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978985" y="11278413"/>
            <a:ext cx="3879015" cy="325761"/>
          </a:xfrm>
          <a:prstGeom prst="rect">
            <a:avLst/>
          </a:prstGeom>
        </p:spPr>
      </p:pic>
    </p:spTree>
    <p:extLst>
      <p:ext uri="{BB962C8B-B14F-4D97-AF65-F5344CB8AC3E}">
        <p14:creationId xmlns:p14="http://schemas.microsoft.com/office/powerpoint/2010/main" val="3061748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pic>
        <p:nvPicPr>
          <p:cNvPr id="7" name="Bilde 6">
            <a:extLst>
              <a:ext uri="{FF2B5EF4-FFF2-40B4-BE49-F238E27FC236}">
                <a16:creationId xmlns:a16="http://schemas.microsoft.com/office/drawing/2014/main" id="{60BC2097-74CE-B27C-7D0B-E56F9EB8877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7616"/>
            <a:ext cx="6858000" cy="12184384"/>
          </a:xfrm>
          <a:prstGeom prst="rect">
            <a:avLst/>
          </a:prstGeom>
          <a:noFill/>
        </p:spPr>
      </p:pic>
      <p:sp>
        <p:nvSpPr>
          <p:cNvPr id="2" name="Tittel 1"/>
          <p:cNvSpPr>
            <a:spLocks noGrp="1"/>
          </p:cNvSpPr>
          <p:nvPr>
            <p:ph type="title"/>
          </p:nvPr>
        </p:nvSpPr>
        <p:spPr>
          <a:xfrm>
            <a:off x="471489" y="2174539"/>
            <a:ext cx="5915025" cy="5071532"/>
          </a:xfrm>
        </p:spPr>
        <p:txBody>
          <a:bodyPr anchor="b"/>
          <a:lstStyle>
            <a:lvl1pPr>
              <a:defRPr sz="3375"/>
            </a:lvl1pPr>
          </a:lstStyle>
          <a:p>
            <a:r>
              <a:rPr lang="nb-NO"/>
              <a:t>Klikk for å redigere tittelstil</a:t>
            </a:r>
            <a:endParaRPr lang="nb-NO" dirty="0"/>
          </a:p>
        </p:txBody>
      </p:sp>
      <p:sp>
        <p:nvSpPr>
          <p:cNvPr id="3" name="Plassholder for tekst 2"/>
          <p:cNvSpPr>
            <a:spLocks noGrp="1"/>
          </p:cNvSpPr>
          <p:nvPr>
            <p:ph type="body" idx="1"/>
          </p:nvPr>
        </p:nvSpPr>
        <p:spPr>
          <a:xfrm>
            <a:off x="471489" y="7637067"/>
            <a:ext cx="5915025" cy="2666999"/>
          </a:xfrm>
        </p:spPr>
        <p:txBody>
          <a:bodyPr/>
          <a:lstStyle>
            <a:lvl1pPr marL="0" indent="0">
              <a:buNone/>
              <a:defRPr sz="1351">
                <a:solidFill>
                  <a:schemeClr val="tx1">
                    <a:tint val="75000"/>
                  </a:schemeClr>
                </a:solidFill>
              </a:defRPr>
            </a:lvl1pPr>
            <a:lvl2pPr marL="257168" indent="0">
              <a:buNone/>
              <a:defRPr sz="1125">
                <a:solidFill>
                  <a:schemeClr val="tx1">
                    <a:tint val="75000"/>
                  </a:schemeClr>
                </a:solidFill>
              </a:defRPr>
            </a:lvl2pPr>
            <a:lvl3pPr marL="514338" indent="0">
              <a:buNone/>
              <a:defRPr sz="1013">
                <a:solidFill>
                  <a:schemeClr val="tx1">
                    <a:tint val="75000"/>
                  </a:schemeClr>
                </a:solidFill>
              </a:defRPr>
            </a:lvl3pPr>
            <a:lvl4pPr marL="771506" indent="0">
              <a:buNone/>
              <a:defRPr sz="900">
                <a:solidFill>
                  <a:schemeClr val="tx1">
                    <a:tint val="75000"/>
                  </a:schemeClr>
                </a:solidFill>
              </a:defRPr>
            </a:lvl4pPr>
            <a:lvl5pPr marL="1028674" indent="0">
              <a:buNone/>
              <a:defRPr sz="900">
                <a:solidFill>
                  <a:schemeClr val="tx1">
                    <a:tint val="75000"/>
                  </a:schemeClr>
                </a:solidFill>
              </a:defRPr>
            </a:lvl5pPr>
            <a:lvl6pPr marL="1285843" indent="0">
              <a:buNone/>
              <a:defRPr sz="900">
                <a:solidFill>
                  <a:schemeClr val="tx1">
                    <a:tint val="75000"/>
                  </a:schemeClr>
                </a:solidFill>
              </a:defRPr>
            </a:lvl6pPr>
            <a:lvl7pPr marL="1543012" indent="0">
              <a:buNone/>
              <a:defRPr sz="900">
                <a:solidFill>
                  <a:schemeClr val="tx1">
                    <a:tint val="75000"/>
                  </a:schemeClr>
                </a:solidFill>
              </a:defRPr>
            </a:lvl7pPr>
            <a:lvl8pPr marL="1800180" indent="0">
              <a:buNone/>
              <a:defRPr sz="900">
                <a:solidFill>
                  <a:schemeClr val="tx1">
                    <a:tint val="75000"/>
                  </a:schemeClr>
                </a:solidFill>
              </a:defRPr>
            </a:lvl8pPr>
            <a:lvl9pPr marL="2057349" indent="0">
              <a:buNone/>
              <a:defRPr sz="900">
                <a:solidFill>
                  <a:schemeClr val="tx1">
                    <a:tint val="75000"/>
                  </a:schemeClr>
                </a:solidFill>
              </a:defRPr>
            </a:lvl9pPr>
          </a:lstStyle>
          <a:p>
            <a:pPr lvl="0"/>
            <a:r>
              <a:rPr lang="nb-NO"/>
              <a:t>Rediger tekststiler i malen</a:t>
            </a:r>
          </a:p>
        </p:txBody>
      </p:sp>
      <p:pic>
        <p:nvPicPr>
          <p:cNvPr id="8" name="Bilde 7">
            <a:extLst>
              <a:ext uri="{FF2B5EF4-FFF2-40B4-BE49-F238E27FC236}">
                <a16:creationId xmlns:a16="http://schemas.microsoft.com/office/drawing/2014/main" id="{0ADB855A-87BD-56E0-2EEA-C1047328694E}"/>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09735" y="11130179"/>
            <a:ext cx="2109127" cy="682544"/>
          </a:xfrm>
          <a:prstGeom prst="rect">
            <a:avLst/>
          </a:prstGeom>
        </p:spPr>
      </p:pic>
    </p:spTree>
    <p:extLst>
      <p:ext uri="{BB962C8B-B14F-4D97-AF65-F5344CB8AC3E}">
        <p14:creationId xmlns:p14="http://schemas.microsoft.com/office/powerpoint/2010/main" val="21969591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1489" y="649113"/>
            <a:ext cx="5915025" cy="2356556"/>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471489" y="3245556"/>
            <a:ext cx="5915025" cy="7735712"/>
          </a:xfrm>
          <a:prstGeom prst="rect">
            <a:avLst/>
          </a:prstGeom>
        </p:spPr>
        <p:txBody>
          <a:bodyPr vert="horz" lIns="91440" tIns="45720" rIns="91440" bIns="45720" rtlCol="0">
            <a:normAutofit/>
          </a:bodyPr>
          <a:lstStyle/>
          <a:p>
            <a:pPr lvl="0"/>
            <a:r>
              <a:rPr lang="nb-NO"/>
              <a:t>Rediger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30399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514338"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5" indent="-128585" algn="l" defTabSz="514338"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53" indent="-128585" algn="l" defTabSz="514338" rtl="0" eaLnBrk="1" latinLnBrk="0" hangingPunct="1">
        <a:lnSpc>
          <a:spcPct val="90000"/>
        </a:lnSpc>
        <a:spcBef>
          <a:spcPts val="281"/>
        </a:spcBef>
        <a:buFont typeface="Arial" panose="020B0604020202020204" pitchFamily="34" charset="0"/>
        <a:buChar char="•"/>
        <a:defRPr sz="1351" kern="1200">
          <a:solidFill>
            <a:schemeClr val="tx1"/>
          </a:solidFill>
          <a:latin typeface="+mn-lt"/>
          <a:ea typeface="+mn-ea"/>
          <a:cs typeface="+mn-cs"/>
        </a:defRPr>
      </a:lvl2pPr>
      <a:lvl3pPr marL="642923" indent="-128585" algn="l" defTabSz="514338"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091"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59"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27"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7"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3" indent="-128585" algn="l" defTabSz="514338"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nb-NO"/>
      </a:defPPr>
      <a:lvl1pPr marL="0" algn="l" defTabSz="514338" rtl="0" eaLnBrk="1" latinLnBrk="0" hangingPunct="1">
        <a:defRPr sz="1013" kern="1200">
          <a:solidFill>
            <a:schemeClr val="tx1"/>
          </a:solidFill>
          <a:latin typeface="+mn-lt"/>
          <a:ea typeface="+mn-ea"/>
          <a:cs typeface="+mn-cs"/>
        </a:defRPr>
      </a:lvl1pPr>
      <a:lvl2pPr marL="257168" algn="l" defTabSz="514338" rtl="0" eaLnBrk="1" latinLnBrk="0" hangingPunct="1">
        <a:defRPr sz="1013" kern="1200">
          <a:solidFill>
            <a:schemeClr val="tx1"/>
          </a:solidFill>
          <a:latin typeface="+mn-lt"/>
          <a:ea typeface="+mn-ea"/>
          <a:cs typeface="+mn-cs"/>
        </a:defRPr>
      </a:lvl2pPr>
      <a:lvl3pPr marL="514338" algn="l" defTabSz="514338" rtl="0" eaLnBrk="1" latinLnBrk="0" hangingPunct="1">
        <a:defRPr sz="1013" kern="1200">
          <a:solidFill>
            <a:schemeClr val="tx1"/>
          </a:solidFill>
          <a:latin typeface="+mn-lt"/>
          <a:ea typeface="+mn-ea"/>
          <a:cs typeface="+mn-cs"/>
        </a:defRPr>
      </a:lvl3pPr>
      <a:lvl4pPr marL="771506" algn="l" defTabSz="514338" rtl="0" eaLnBrk="1" latinLnBrk="0" hangingPunct="1">
        <a:defRPr sz="1013" kern="1200">
          <a:solidFill>
            <a:schemeClr val="tx1"/>
          </a:solidFill>
          <a:latin typeface="+mn-lt"/>
          <a:ea typeface="+mn-ea"/>
          <a:cs typeface="+mn-cs"/>
        </a:defRPr>
      </a:lvl4pPr>
      <a:lvl5pPr marL="1028674" algn="l" defTabSz="514338" rtl="0" eaLnBrk="1" latinLnBrk="0" hangingPunct="1">
        <a:defRPr sz="1013" kern="1200">
          <a:solidFill>
            <a:schemeClr val="tx1"/>
          </a:solidFill>
          <a:latin typeface="+mn-lt"/>
          <a:ea typeface="+mn-ea"/>
          <a:cs typeface="+mn-cs"/>
        </a:defRPr>
      </a:lvl5pPr>
      <a:lvl6pPr marL="1285843" algn="l" defTabSz="514338" rtl="0" eaLnBrk="1" latinLnBrk="0" hangingPunct="1">
        <a:defRPr sz="1013" kern="1200">
          <a:solidFill>
            <a:schemeClr val="tx1"/>
          </a:solidFill>
          <a:latin typeface="+mn-lt"/>
          <a:ea typeface="+mn-ea"/>
          <a:cs typeface="+mn-cs"/>
        </a:defRPr>
      </a:lvl6pPr>
      <a:lvl7pPr marL="1543012" algn="l" defTabSz="514338" rtl="0" eaLnBrk="1" latinLnBrk="0" hangingPunct="1">
        <a:defRPr sz="1013" kern="1200">
          <a:solidFill>
            <a:schemeClr val="tx1"/>
          </a:solidFill>
          <a:latin typeface="+mn-lt"/>
          <a:ea typeface="+mn-ea"/>
          <a:cs typeface="+mn-cs"/>
        </a:defRPr>
      </a:lvl7pPr>
      <a:lvl8pPr marL="1800180" algn="l" defTabSz="514338" rtl="0" eaLnBrk="1" latinLnBrk="0" hangingPunct="1">
        <a:defRPr sz="1013" kern="1200">
          <a:solidFill>
            <a:schemeClr val="tx1"/>
          </a:solidFill>
          <a:latin typeface="+mn-lt"/>
          <a:ea typeface="+mn-ea"/>
          <a:cs typeface="+mn-cs"/>
        </a:defRPr>
      </a:lvl8pPr>
      <a:lvl9pPr marL="2057349" algn="l" defTabSz="51433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9660" y="0"/>
            <a:ext cx="2409371" cy="2950047"/>
          </a:xfrm>
        </p:spPr>
        <p:txBody>
          <a:bodyPr>
            <a:noAutofit/>
          </a:bodyPr>
          <a:lstStyle/>
          <a:p>
            <a:r>
              <a:rPr lang="it-IT" sz="2800" b="1" dirty="0"/>
              <a:t>BEYOND SEIZURES: </a:t>
            </a:r>
            <a:r>
              <a:rPr lang="en-US" sz="2800" b="1" dirty="0"/>
              <a:t>Advancing Holistic Care </a:t>
            </a:r>
            <a:br>
              <a:rPr lang="en-US" sz="2800" b="1" dirty="0"/>
            </a:br>
            <a:r>
              <a:rPr lang="en-US" sz="2800" b="1" dirty="0"/>
              <a:t>for rare and complex epilepsies</a:t>
            </a:r>
            <a:endParaRPr lang="it-IT" sz="2800" b="1" dirty="0"/>
          </a:p>
        </p:txBody>
      </p:sp>
      <p:sp>
        <p:nvSpPr>
          <p:cNvPr id="3" name="Sottotitolo 2"/>
          <p:cNvSpPr>
            <a:spLocks noGrp="1"/>
          </p:cNvSpPr>
          <p:nvPr>
            <p:ph type="subTitle" idx="1"/>
          </p:nvPr>
        </p:nvSpPr>
        <p:spPr>
          <a:xfrm>
            <a:off x="1" y="3005959"/>
            <a:ext cx="2569030" cy="8075561"/>
          </a:xfrm>
        </p:spPr>
        <p:txBody>
          <a:bodyPr vert="horz" lIns="91440" tIns="45720" rIns="91440" bIns="45720" rtlCol="0" anchor="t">
            <a:normAutofit/>
          </a:bodyPr>
          <a:lstStyle/>
          <a:p>
            <a:r>
              <a:rPr lang="it-IT" sz="2000" b="1" dirty="0"/>
              <a:t>Scientific Committee</a:t>
            </a:r>
          </a:p>
          <a:p>
            <a:pPr lvl="0">
              <a:lnSpc>
                <a:spcPct val="100000"/>
              </a:lnSpc>
              <a:spcBef>
                <a:spcPts val="0"/>
              </a:spcBef>
              <a:defRPr/>
            </a:pPr>
            <a:r>
              <a:rPr lang="en-US" sz="1400" dirty="0"/>
              <a:t>Prof. Morten I Lossius</a:t>
            </a:r>
          </a:p>
          <a:p>
            <a:pPr lvl="0">
              <a:lnSpc>
                <a:spcPct val="100000"/>
              </a:lnSpc>
              <a:spcBef>
                <a:spcPts val="0"/>
              </a:spcBef>
              <a:defRPr/>
            </a:pPr>
            <a:r>
              <a:rPr lang="en-US" sz="1400" dirty="0"/>
              <a:t>Prof. Christoph Helmstaedter</a:t>
            </a:r>
          </a:p>
          <a:p>
            <a:pPr lvl="0">
              <a:lnSpc>
                <a:spcPct val="100000"/>
              </a:lnSpc>
              <a:spcBef>
                <a:spcPts val="0"/>
              </a:spcBef>
              <a:defRPr/>
            </a:pPr>
            <a:r>
              <a:rPr lang="en-US" sz="1400" dirty="0"/>
              <a:t>Prof. Sergiusz Jozwiak</a:t>
            </a:r>
            <a:r>
              <a:rPr lang="it-IT" sz="1400" dirty="0"/>
              <a:t> </a:t>
            </a:r>
          </a:p>
          <a:p>
            <a:pPr lvl="0">
              <a:lnSpc>
                <a:spcPct val="100000"/>
              </a:lnSpc>
              <a:spcBef>
                <a:spcPts val="0"/>
              </a:spcBef>
              <a:defRPr/>
            </a:pPr>
            <a:r>
              <a:rPr lang="it-IT" sz="1400" dirty="0" smtClean="0"/>
              <a:t>Assoc. </a:t>
            </a:r>
            <a:r>
              <a:rPr lang="it-IT" sz="1400" dirty="0"/>
              <a:t>Prof. Myren Sverre </a:t>
            </a:r>
          </a:p>
          <a:p>
            <a:pPr lvl="0">
              <a:lnSpc>
                <a:spcPct val="100000"/>
              </a:lnSpc>
              <a:spcBef>
                <a:spcPts val="0"/>
              </a:spcBef>
              <a:defRPr/>
            </a:pPr>
            <a:endParaRPr lang="it-IT" sz="1400" dirty="0"/>
          </a:p>
          <a:p>
            <a:pPr lvl="0">
              <a:lnSpc>
                <a:spcPct val="100000"/>
              </a:lnSpc>
              <a:spcBef>
                <a:spcPts val="0"/>
              </a:spcBef>
              <a:defRPr/>
            </a:pPr>
            <a:r>
              <a:rPr lang="it-IT" sz="2000" b="1" dirty="0" err="1"/>
              <a:t>Faculty</a:t>
            </a:r>
            <a:endParaRPr lang="it-IT" sz="2000" b="1" dirty="0"/>
          </a:p>
          <a:p>
            <a:pPr>
              <a:lnSpc>
                <a:spcPct val="100000"/>
              </a:lnSpc>
              <a:spcBef>
                <a:spcPts val="0"/>
              </a:spcBef>
              <a:defRPr/>
            </a:pPr>
            <a:r>
              <a:rPr lang="en-US" sz="1400" dirty="0"/>
              <a:t>Aaberg Kari (Norway)</a:t>
            </a:r>
          </a:p>
          <a:p>
            <a:pPr>
              <a:lnSpc>
                <a:spcPct val="100000"/>
              </a:lnSpc>
              <a:spcBef>
                <a:spcPts val="0"/>
              </a:spcBef>
              <a:defRPr/>
            </a:pPr>
            <a:r>
              <a:rPr lang="nb-NO" sz="1400" dirty="0"/>
              <a:t>Alfstad Kristin (Norway)</a:t>
            </a:r>
          </a:p>
          <a:p>
            <a:pPr>
              <a:lnSpc>
                <a:spcPct val="100000"/>
              </a:lnSpc>
              <a:spcBef>
                <a:spcPts val="0"/>
              </a:spcBef>
              <a:defRPr/>
            </a:pPr>
            <a:r>
              <a:rPr lang="nb-NO" sz="1400" dirty="0"/>
              <a:t>Brambilla Isabella (Italy)</a:t>
            </a:r>
          </a:p>
          <a:p>
            <a:pPr>
              <a:lnSpc>
                <a:spcPct val="100000"/>
              </a:lnSpc>
              <a:spcBef>
                <a:spcPts val="0"/>
              </a:spcBef>
              <a:defRPr/>
            </a:pPr>
            <a:r>
              <a:rPr lang="en-US" sz="1400" dirty="0"/>
              <a:t>Dahl Eline (Norway)</a:t>
            </a:r>
          </a:p>
          <a:p>
            <a:pPr>
              <a:lnSpc>
                <a:spcPct val="100000"/>
              </a:lnSpc>
              <a:spcBef>
                <a:spcPts val="0"/>
              </a:spcBef>
              <a:defRPr/>
            </a:pPr>
            <a:r>
              <a:rPr lang="en-US" sz="1400" dirty="0"/>
              <a:t>Dalla Bernardina Bernando (Italy)</a:t>
            </a:r>
          </a:p>
          <a:p>
            <a:pPr>
              <a:lnSpc>
                <a:spcPct val="100000"/>
              </a:lnSpc>
              <a:spcBef>
                <a:spcPts val="0"/>
              </a:spcBef>
              <a:defRPr/>
            </a:pPr>
            <a:r>
              <a:rPr lang="en-US" sz="1400" dirty="0"/>
              <a:t>Darra Francesca (Italy)</a:t>
            </a:r>
          </a:p>
          <a:p>
            <a:pPr>
              <a:lnSpc>
                <a:spcPct val="100000"/>
              </a:lnSpc>
              <a:spcBef>
                <a:spcPts val="0"/>
              </a:spcBef>
              <a:defRPr/>
            </a:pPr>
            <a:r>
              <a:rPr lang="en-US" sz="1400" dirty="0"/>
              <a:t>De Giorgis Valentina (Italy)</a:t>
            </a:r>
          </a:p>
          <a:p>
            <a:pPr>
              <a:lnSpc>
                <a:spcPct val="100000"/>
              </a:lnSpc>
              <a:spcBef>
                <a:spcPts val="0"/>
              </a:spcBef>
              <a:defRPr/>
            </a:pPr>
            <a:r>
              <a:rPr lang="it-IT" sz="1400" dirty="0" err="1"/>
              <a:t>Helmstaedter</a:t>
            </a:r>
            <a:r>
              <a:rPr lang="it-IT" sz="1400" dirty="0"/>
              <a:t> Christoph (Germany)</a:t>
            </a:r>
          </a:p>
          <a:p>
            <a:pPr>
              <a:lnSpc>
                <a:spcPct val="100000"/>
              </a:lnSpc>
              <a:spcBef>
                <a:spcPts val="0"/>
              </a:spcBef>
              <a:defRPr/>
            </a:pPr>
            <a:r>
              <a:rPr lang="en-US" sz="1400" dirty="0"/>
              <a:t>Henning </a:t>
            </a:r>
            <a:r>
              <a:rPr lang="en-US" sz="1400" dirty="0" smtClean="0"/>
              <a:t>Oliver (Norway</a:t>
            </a:r>
            <a:r>
              <a:rPr lang="en-US" sz="1400" dirty="0"/>
              <a:t>)</a:t>
            </a:r>
          </a:p>
          <a:p>
            <a:pPr>
              <a:lnSpc>
                <a:spcPct val="100000"/>
              </a:lnSpc>
              <a:spcBef>
                <a:spcPts val="0"/>
              </a:spcBef>
              <a:defRPr/>
            </a:pPr>
            <a:r>
              <a:rPr lang="it-IT" sz="1400" dirty="0"/>
              <a:t>Jozwiak Sergiusz (Poland</a:t>
            </a:r>
            <a:r>
              <a:rPr lang="it-IT" sz="1400" dirty="0" smtClean="0"/>
              <a:t>)</a:t>
            </a:r>
          </a:p>
          <a:p>
            <a:pPr>
              <a:lnSpc>
                <a:spcPct val="100000"/>
              </a:lnSpc>
              <a:spcBef>
                <a:spcPts val="0"/>
              </a:spcBef>
              <a:defRPr/>
            </a:pPr>
            <a:r>
              <a:rPr lang="en-US" sz="1400" dirty="0" err="1" smtClean="0">
                <a:solidFill>
                  <a:schemeClr val="accent5">
                    <a:lumMod val="75000"/>
                  </a:schemeClr>
                </a:solidFill>
              </a:rPr>
              <a:t>Kalviainen</a:t>
            </a:r>
            <a:r>
              <a:rPr lang="en-US" sz="1400" dirty="0" smtClean="0">
                <a:solidFill>
                  <a:schemeClr val="accent5">
                    <a:lumMod val="75000"/>
                  </a:schemeClr>
                </a:solidFill>
              </a:rPr>
              <a:t> Reetta (Finland)</a:t>
            </a:r>
            <a:endParaRPr lang="it-IT" sz="1400" b="1" dirty="0">
              <a:solidFill>
                <a:schemeClr val="accent5">
                  <a:lumMod val="75000"/>
                </a:schemeClr>
              </a:solidFill>
            </a:endParaRPr>
          </a:p>
          <a:p>
            <a:pPr>
              <a:lnSpc>
                <a:spcPct val="100000"/>
              </a:lnSpc>
              <a:spcBef>
                <a:spcPts val="0"/>
              </a:spcBef>
              <a:defRPr/>
            </a:pPr>
            <a:r>
              <a:rPr lang="en-US" sz="1400" dirty="0" err="1"/>
              <a:t>Kotulska</a:t>
            </a:r>
            <a:r>
              <a:rPr lang="en-US" sz="1400" dirty="0"/>
              <a:t> Katarzyna (Poland)</a:t>
            </a:r>
          </a:p>
          <a:p>
            <a:pPr>
              <a:lnSpc>
                <a:spcPct val="100000"/>
              </a:lnSpc>
              <a:spcBef>
                <a:spcPts val="0"/>
              </a:spcBef>
              <a:defRPr/>
            </a:pPr>
            <a:r>
              <a:rPr lang="en-US" sz="1400" dirty="0"/>
              <a:t>Kyte Eli (Norway)</a:t>
            </a:r>
          </a:p>
          <a:p>
            <a:pPr>
              <a:lnSpc>
                <a:spcPct val="100000"/>
              </a:lnSpc>
              <a:spcBef>
                <a:spcPts val="0"/>
              </a:spcBef>
              <a:defRPr/>
            </a:pPr>
            <a:r>
              <a:rPr lang="en-US" sz="1400" dirty="0" err="1"/>
              <a:t>Lagae</a:t>
            </a:r>
            <a:r>
              <a:rPr lang="en-US" sz="1400" dirty="0"/>
              <a:t> Lieven (Belgium)</a:t>
            </a:r>
          </a:p>
          <a:p>
            <a:pPr>
              <a:lnSpc>
                <a:spcPct val="100000"/>
              </a:lnSpc>
              <a:spcBef>
                <a:spcPts val="0"/>
              </a:spcBef>
              <a:defRPr/>
            </a:pPr>
            <a:r>
              <a:rPr lang="en-US" sz="1400" dirty="0"/>
              <a:t>Landmark Cecilie J.(Norway)</a:t>
            </a:r>
          </a:p>
          <a:p>
            <a:pPr lvl="0">
              <a:lnSpc>
                <a:spcPct val="100000"/>
              </a:lnSpc>
              <a:spcBef>
                <a:spcPts val="0"/>
              </a:spcBef>
              <a:defRPr/>
            </a:pPr>
            <a:r>
              <a:rPr lang="it-IT" sz="1400" dirty="0"/>
              <a:t>Lossius Morten I (Norway)</a:t>
            </a:r>
          </a:p>
          <a:p>
            <a:pPr>
              <a:lnSpc>
                <a:spcPct val="100000"/>
              </a:lnSpc>
              <a:spcBef>
                <a:spcPts val="0"/>
              </a:spcBef>
              <a:defRPr/>
            </a:pPr>
            <a:r>
              <a:rPr lang="it-IT" sz="1400" dirty="0" smtClean="0">
                <a:solidFill>
                  <a:srgbClr val="01498F"/>
                </a:solidFill>
                <a:ea typeface="Calibri"/>
                <a:cs typeface="Calibri"/>
              </a:rPr>
              <a:t>Rubboli </a:t>
            </a:r>
            <a:r>
              <a:rPr lang="it-IT" sz="1400" dirty="0">
                <a:solidFill>
                  <a:srgbClr val="01498F"/>
                </a:solidFill>
                <a:ea typeface="Calibri"/>
                <a:cs typeface="Calibri"/>
              </a:rPr>
              <a:t>Guido </a:t>
            </a:r>
            <a:r>
              <a:rPr lang="it-IT" sz="1400" dirty="0">
                <a:solidFill>
                  <a:srgbClr val="01498F"/>
                </a:solidFill>
                <a:ea typeface="Calibri"/>
                <a:cs typeface="Calibri"/>
              </a:rPr>
              <a:t>( Denmark</a:t>
            </a:r>
            <a:r>
              <a:rPr lang="it-IT" sz="1400" dirty="0">
                <a:ea typeface="Calibri"/>
                <a:cs typeface="Calibri"/>
              </a:rPr>
              <a:t>)</a:t>
            </a:r>
            <a:endParaRPr lang="it-IT" sz="1400" dirty="0"/>
          </a:p>
          <a:p>
            <a:pPr lvl="0">
              <a:lnSpc>
                <a:spcPct val="100000"/>
              </a:lnSpc>
              <a:spcBef>
                <a:spcPts val="0"/>
              </a:spcBef>
              <a:defRPr/>
            </a:pPr>
            <a:r>
              <a:rPr lang="nb-NO" dirty="0" err="1" smtClean="0"/>
              <a:t>Mameniskiene</a:t>
            </a:r>
            <a:r>
              <a:rPr lang="nb-NO" dirty="0" smtClean="0"/>
              <a:t> Ruta(</a:t>
            </a:r>
            <a:r>
              <a:rPr lang="nb-NO" dirty="0" err="1" smtClean="0"/>
              <a:t>Lithuania</a:t>
            </a:r>
            <a:r>
              <a:rPr lang="nb-NO" dirty="0"/>
              <a:t>)</a:t>
            </a:r>
            <a:endParaRPr lang="it-IT" sz="1400" dirty="0"/>
          </a:p>
          <a:p>
            <a:pPr>
              <a:lnSpc>
                <a:spcPct val="100000"/>
              </a:lnSpc>
              <a:spcBef>
                <a:spcPts val="0"/>
              </a:spcBef>
              <a:defRPr/>
            </a:pPr>
            <a:r>
              <a:rPr lang="nb-NO" sz="1400" dirty="0"/>
              <a:t>Malenica Masa (Croatia)</a:t>
            </a:r>
          </a:p>
          <a:p>
            <a:pPr>
              <a:lnSpc>
                <a:spcPct val="100000"/>
              </a:lnSpc>
              <a:spcBef>
                <a:spcPts val="0"/>
              </a:spcBef>
              <a:defRPr/>
            </a:pPr>
            <a:r>
              <a:rPr lang="en-US" sz="1400" dirty="0"/>
              <a:t>Mula Marco (United </a:t>
            </a:r>
            <a:r>
              <a:rPr lang="en-US" sz="1400" dirty="0" err="1"/>
              <a:t>Kindom</a:t>
            </a:r>
            <a:r>
              <a:rPr lang="en-US" sz="1400" dirty="0"/>
              <a:t>)</a:t>
            </a:r>
          </a:p>
          <a:p>
            <a:pPr>
              <a:lnSpc>
                <a:spcPct val="100000"/>
              </a:lnSpc>
              <a:spcBef>
                <a:spcPts val="0"/>
              </a:spcBef>
              <a:defRPr/>
            </a:pPr>
            <a:r>
              <a:rPr lang="en-US" sz="1400" dirty="0"/>
              <a:t>Myren Sverre (Norway)</a:t>
            </a:r>
          </a:p>
          <a:p>
            <a:pPr>
              <a:lnSpc>
                <a:spcPct val="100000"/>
              </a:lnSpc>
              <a:spcBef>
                <a:spcPts val="0"/>
              </a:spcBef>
              <a:defRPr/>
            </a:pPr>
            <a:r>
              <a:rPr lang="en-US" sz="1400" dirty="0"/>
              <a:t>Nabbout Rima (France)</a:t>
            </a:r>
          </a:p>
          <a:p>
            <a:pPr>
              <a:lnSpc>
                <a:spcPct val="100000"/>
              </a:lnSpc>
              <a:spcBef>
                <a:spcPts val="0"/>
              </a:spcBef>
              <a:defRPr/>
            </a:pPr>
            <a:r>
              <a:rPr lang="nb-NO" sz="1400" dirty="0"/>
              <a:t>Navarro, Andrea </a:t>
            </a:r>
            <a:r>
              <a:rPr lang="nb-NO" sz="1400" dirty="0" err="1"/>
              <a:t>Palacio</a:t>
            </a:r>
            <a:r>
              <a:rPr lang="nb-NO" sz="1400" dirty="0"/>
              <a:t> (Spain)</a:t>
            </a:r>
          </a:p>
          <a:p>
            <a:pPr>
              <a:lnSpc>
                <a:spcPct val="100000"/>
              </a:lnSpc>
              <a:spcBef>
                <a:spcPts val="0"/>
              </a:spcBef>
              <a:defRPr/>
            </a:pPr>
            <a:r>
              <a:rPr lang="en-US" sz="1400" dirty="0"/>
              <a:t>Peltola Jukka (Finland)</a:t>
            </a:r>
          </a:p>
          <a:p>
            <a:pPr>
              <a:lnSpc>
                <a:spcPct val="100000"/>
              </a:lnSpc>
              <a:spcBef>
                <a:spcPts val="0"/>
              </a:spcBef>
              <a:defRPr/>
            </a:pPr>
            <a:r>
              <a:rPr lang="en-US" sz="1400" dirty="0" err="1"/>
              <a:t>Strzelcyk</a:t>
            </a:r>
            <a:r>
              <a:rPr lang="en-US" sz="1400" dirty="0"/>
              <a:t> Adam (Germany)</a:t>
            </a:r>
          </a:p>
          <a:p>
            <a:pPr>
              <a:lnSpc>
                <a:spcPct val="100000"/>
              </a:lnSpc>
              <a:spcBef>
                <a:spcPts val="0"/>
              </a:spcBef>
              <a:defRPr/>
            </a:pPr>
            <a:endParaRPr lang="en-US" sz="1400" dirty="0"/>
          </a:p>
          <a:p>
            <a:pPr lvl="0">
              <a:lnSpc>
                <a:spcPct val="100000"/>
              </a:lnSpc>
              <a:spcBef>
                <a:spcPts val="0"/>
              </a:spcBef>
              <a:defRPr/>
            </a:pPr>
            <a:endParaRPr lang="it-IT" sz="1400" dirty="0"/>
          </a:p>
          <a:p>
            <a:pPr lvl="0">
              <a:lnSpc>
                <a:spcPct val="100000"/>
              </a:lnSpc>
              <a:spcBef>
                <a:spcPts val="0"/>
              </a:spcBef>
              <a:defRPr/>
            </a:pPr>
            <a:endParaRPr lang="it-IT" sz="1400" dirty="0"/>
          </a:p>
          <a:p>
            <a:pPr lvl="0">
              <a:lnSpc>
                <a:spcPct val="100000"/>
              </a:lnSpc>
              <a:spcBef>
                <a:spcPts val="0"/>
              </a:spcBef>
              <a:defRPr/>
            </a:pPr>
            <a:endParaRPr lang="nb-NO" sz="1400" dirty="0"/>
          </a:p>
          <a:p>
            <a:endParaRPr lang="it-IT" sz="2800" dirty="0"/>
          </a:p>
        </p:txBody>
      </p:sp>
      <p:sp>
        <p:nvSpPr>
          <p:cNvPr id="5" name="Rettangolo 4"/>
          <p:cNvSpPr/>
          <p:nvPr/>
        </p:nvSpPr>
        <p:spPr>
          <a:xfrm>
            <a:off x="2416631" y="1203351"/>
            <a:ext cx="4288969" cy="9202519"/>
          </a:xfrm>
          <a:prstGeom prst="rect">
            <a:avLst/>
          </a:prstGeom>
        </p:spPr>
        <p:txBody>
          <a:bodyPr wrap="square">
            <a:spAutoFit/>
          </a:bodyPr>
          <a:lstStyle/>
          <a:p>
            <a:pPr algn="just" defTabSz="514338">
              <a:defRPr/>
            </a:pPr>
            <a:r>
              <a:rPr lang="en-US" sz="1600" i="1" dirty="0">
                <a:solidFill>
                  <a:srgbClr val="004A93"/>
                </a:solidFill>
              </a:rPr>
              <a:t>The European Reference Networks (ERNs) are collaborative cross-border networks that bring together leading hospital centers and experts across Europe to address rare, low-prevalence, and </a:t>
            </a:r>
            <a:r>
              <a:rPr lang="en-US" sz="1400" i="1" dirty="0">
                <a:solidFill>
                  <a:srgbClr val="004A93"/>
                </a:solidFill>
              </a:rPr>
              <a:t>complex</a:t>
            </a:r>
            <a:r>
              <a:rPr lang="en-US" sz="1600" i="1" dirty="0">
                <a:solidFill>
                  <a:srgbClr val="004A93"/>
                </a:solidFill>
              </a:rPr>
              <a:t> diseases that demand highly specialized healthcare. The ERN </a:t>
            </a:r>
            <a:r>
              <a:rPr lang="en-US" sz="1600" i="1" dirty="0" err="1">
                <a:solidFill>
                  <a:srgbClr val="004A93"/>
                </a:solidFill>
              </a:rPr>
              <a:t>EpiCARE</a:t>
            </a:r>
            <a:r>
              <a:rPr lang="en-US" sz="1600" i="1" dirty="0">
                <a:solidFill>
                  <a:srgbClr val="004A93"/>
                </a:solidFill>
              </a:rPr>
              <a:t> focuses specifically on rare and complex epilepsies. One of its missions is to generate and disseminate knowledge, both to health providers and patients..</a:t>
            </a:r>
          </a:p>
          <a:p>
            <a:pPr algn="just" defTabSz="514338">
              <a:defRPr/>
            </a:pPr>
            <a:r>
              <a:rPr lang="en-US" sz="1600" i="1" dirty="0">
                <a:solidFill>
                  <a:srgbClr val="004A93"/>
                </a:solidFill>
              </a:rPr>
              <a:t>Within </a:t>
            </a:r>
            <a:r>
              <a:rPr lang="en-US" sz="1600" i="1" dirty="0" err="1">
                <a:solidFill>
                  <a:srgbClr val="004A93"/>
                </a:solidFill>
              </a:rPr>
              <a:t>EpiCARE</a:t>
            </a:r>
            <a:r>
              <a:rPr lang="en-US" sz="1600" i="1" dirty="0">
                <a:solidFill>
                  <a:srgbClr val="004A93"/>
                </a:solidFill>
              </a:rPr>
              <a:t>, the Working Group “Beyond Seizures” is dedicated to promoting a holistic approach to epilepsy care. This group aims to address psychosocial challenges, enhance quality of life, and elevate patient perspectives in the management of epilepsy.</a:t>
            </a:r>
          </a:p>
          <a:p>
            <a:pPr algn="just" defTabSz="514338">
              <a:defRPr/>
            </a:pPr>
            <a:endParaRPr lang="en-US" sz="1600" i="1" dirty="0">
              <a:solidFill>
                <a:srgbClr val="004A93"/>
              </a:solidFill>
            </a:endParaRPr>
          </a:p>
          <a:p>
            <a:pPr algn="just" defTabSz="514338">
              <a:defRPr/>
            </a:pPr>
            <a:r>
              <a:rPr lang="en-US" sz="1600" i="1" dirty="0">
                <a:solidFill>
                  <a:srgbClr val="004A93"/>
                </a:solidFill>
              </a:rPr>
              <a:t>While full control of seizures is a significant challenge, many individuals continue to experience profound effects on neuro-development, cognitive function, mental health, and quality of life even if/when seizures are controlled. The Working Group acted as the driving force in organizing a workshop highlighting these 'beyond seizures' issues and promoting an interdisciplinary approach to understanding, diagnosing, and treating these complex issues. During the workshop, we will address the multifaceted challenges faced by patients with Developmental and Epileptic Encephalopathies (DEEs) and Drug-Resistant Epilepsies (DRE) and the impact on their families and caregivers.</a:t>
            </a:r>
          </a:p>
          <a:p>
            <a:pPr algn="just" defTabSz="514338">
              <a:defRPr/>
            </a:pPr>
            <a:r>
              <a:rPr lang="en-US" sz="1600" i="1" dirty="0">
                <a:solidFill>
                  <a:srgbClr val="004A93"/>
                </a:solidFill>
              </a:rPr>
              <a:t>By acknowledging and addressing the complex realities faced by individuals with epilepsy, we aim to inspire actionable change in clinical care practices and societal perceptions of epilepsy.</a:t>
            </a:r>
          </a:p>
        </p:txBody>
      </p:sp>
      <p:pic>
        <p:nvPicPr>
          <p:cNvPr id="6" name="Bilde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71964" y="10844463"/>
            <a:ext cx="2289258" cy="636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Bilde 3"/>
          <p:cNvPicPr>
            <a:picLocks noChangeAspect="1"/>
          </p:cNvPicPr>
          <p:nvPr/>
        </p:nvPicPr>
        <p:blipFill>
          <a:blip r:embed="rId3"/>
          <a:stretch>
            <a:fillRect/>
          </a:stretch>
        </p:blipFill>
        <p:spPr>
          <a:xfrm>
            <a:off x="1" y="10897015"/>
            <a:ext cx="6857998" cy="1022452"/>
          </a:xfrm>
          <a:prstGeom prst="rect">
            <a:avLst/>
          </a:prstGeom>
        </p:spPr>
      </p:pic>
      <p:pic>
        <p:nvPicPr>
          <p:cNvPr id="1027" name="Bild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71964" y="11335914"/>
            <a:ext cx="1968416" cy="686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7377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a:xfrm>
            <a:off x="386828" y="143329"/>
            <a:ext cx="6329202" cy="280556"/>
          </a:xfrm>
        </p:spPr>
        <p:txBody>
          <a:bodyPr>
            <a:noAutofit/>
          </a:bodyPr>
          <a:lstStyle/>
          <a:p>
            <a:r>
              <a:rPr lang="nb-NO" sz="1400" dirty="0">
                <a:solidFill>
                  <a:srgbClr val="3A72A8"/>
                </a:solidFill>
              </a:rPr>
              <a:t>Beyond</a:t>
            </a:r>
            <a:r>
              <a:rPr lang="nb-NO" sz="1400" b="1" dirty="0">
                <a:solidFill>
                  <a:srgbClr val="3A72A8"/>
                </a:solidFill>
              </a:rPr>
              <a:t> </a:t>
            </a:r>
            <a:r>
              <a:rPr lang="nb-NO" sz="1400" dirty="0" err="1">
                <a:solidFill>
                  <a:srgbClr val="3A72A8"/>
                </a:solidFill>
              </a:rPr>
              <a:t>seizures</a:t>
            </a:r>
            <a:r>
              <a:rPr lang="nb-NO" sz="1400" dirty="0">
                <a:solidFill>
                  <a:srgbClr val="3A72A8"/>
                </a:solidFill>
              </a:rPr>
              <a:t>					May 26, 2025 in Ålesund, Norway</a:t>
            </a:r>
          </a:p>
        </p:txBody>
      </p:sp>
      <p:sp>
        <p:nvSpPr>
          <p:cNvPr id="7" name="Tittel 3"/>
          <p:cNvSpPr txBox="1">
            <a:spLocks/>
          </p:cNvSpPr>
          <p:nvPr/>
        </p:nvSpPr>
        <p:spPr>
          <a:xfrm>
            <a:off x="386828" y="484535"/>
            <a:ext cx="6329202" cy="218208"/>
          </a:xfrm>
          <a:prstGeom prst="rect">
            <a:avLst/>
          </a:prstGeom>
          <a:ln>
            <a:solidFill>
              <a:schemeClr val="accent1">
                <a:lumMod val="40000"/>
                <a:lumOff val="60000"/>
              </a:schemeClr>
            </a:solidFill>
          </a:ln>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nb-NO" sz="1400" b="1" dirty="0"/>
              <a:t>Day 1</a:t>
            </a:r>
          </a:p>
        </p:txBody>
      </p:sp>
      <p:graphicFrame>
        <p:nvGraphicFramePr>
          <p:cNvPr id="4" name="Tabell 3"/>
          <p:cNvGraphicFramePr>
            <a:graphicFrameLocks noGrp="1"/>
          </p:cNvGraphicFramePr>
          <p:nvPr>
            <p:extLst>
              <p:ext uri="{D42A27DB-BD31-4B8C-83A1-F6EECF244321}">
                <p14:modId xmlns:p14="http://schemas.microsoft.com/office/powerpoint/2010/main" val="2005411202"/>
              </p:ext>
            </p:extLst>
          </p:nvPr>
        </p:nvGraphicFramePr>
        <p:xfrm>
          <a:off x="386828" y="813210"/>
          <a:ext cx="6329203" cy="9872942"/>
        </p:xfrm>
        <a:graphic>
          <a:graphicData uri="http://schemas.openxmlformats.org/drawingml/2006/table">
            <a:tbl>
              <a:tblPr firstRow="1" bandRow="1">
                <a:tableStyleId>{0660B408-B3CF-4A94-85FC-2B1E0A45F4A2}</a:tableStyleId>
              </a:tblPr>
              <a:tblGrid>
                <a:gridCol w="1045410">
                  <a:extLst>
                    <a:ext uri="{9D8B030D-6E8A-4147-A177-3AD203B41FA5}">
                      <a16:colId xmlns:a16="http://schemas.microsoft.com/office/drawing/2014/main" val="3621337969"/>
                    </a:ext>
                  </a:extLst>
                </a:gridCol>
                <a:gridCol w="5283793">
                  <a:extLst>
                    <a:ext uri="{9D8B030D-6E8A-4147-A177-3AD203B41FA5}">
                      <a16:colId xmlns:a16="http://schemas.microsoft.com/office/drawing/2014/main" val="2395759161"/>
                    </a:ext>
                  </a:extLst>
                </a:gridCol>
              </a:tblGrid>
              <a:tr h="286639">
                <a:tc>
                  <a:txBody>
                    <a:bodyPr/>
                    <a:lstStyle/>
                    <a:p>
                      <a:r>
                        <a:rPr lang="nb-NO" sz="1300" dirty="0">
                          <a:latin typeface="+mj-lt"/>
                        </a:rPr>
                        <a:t>Time</a:t>
                      </a:r>
                    </a:p>
                  </a:txBody>
                  <a:tcP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00799A"/>
                    </a:solidFill>
                  </a:tcPr>
                </a:tc>
                <a:tc>
                  <a:txBody>
                    <a:bodyPr/>
                    <a:lstStyle/>
                    <a:p>
                      <a:r>
                        <a:rPr lang="nb-NO" sz="1300" dirty="0" err="1">
                          <a:latin typeface="+mj-lt"/>
                        </a:rPr>
                        <a:t>Session</a:t>
                      </a:r>
                      <a:endParaRPr lang="nb-NO" sz="1300" dirty="0">
                        <a:latin typeface="+mj-lt"/>
                      </a:endParaRPr>
                    </a:p>
                  </a:txBody>
                  <a:tcP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00799A"/>
                    </a:solidFill>
                  </a:tcPr>
                </a:tc>
                <a:extLst>
                  <a:ext uri="{0D108BD9-81ED-4DB2-BD59-A6C34878D82A}">
                    <a16:rowId xmlns:a16="http://schemas.microsoft.com/office/drawing/2014/main" val="1689590015"/>
                  </a:ext>
                </a:extLst>
              </a:tr>
              <a:tr h="588364">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09.15 - 09.25</a:t>
                      </a:r>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09.25 - 09.40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a:t>Opening remarks </a:t>
                      </a:r>
                      <a:r>
                        <a:rPr lang="en-US" sz="1100" b="0" dirty="0" smtClean="0"/>
                        <a:t>and welcoming by </a:t>
                      </a:r>
                      <a:r>
                        <a:rPr lang="en-US" sz="1100" b="0" dirty="0" smtClean="0"/>
                        <a:t>Prof.</a:t>
                      </a:r>
                      <a:r>
                        <a:rPr lang="en-US" sz="1100" b="0" baseline="0" dirty="0" smtClean="0"/>
                        <a:t> </a:t>
                      </a:r>
                      <a:r>
                        <a:rPr lang="en-US" sz="1100" b="0" dirty="0" smtClean="0"/>
                        <a:t>Morten </a:t>
                      </a:r>
                      <a:r>
                        <a:rPr lang="en-US" sz="1100" b="0" dirty="0" smtClean="0"/>
                        <a:t>Lossius </a:t>
                      </a:r>
                      <a:r>
                        <a:rPr lang="en-US" sz="1100" b="0" dirty="0" smtClean="0"/>
                        <a:t>and </a:t>
                      </a:r>
                      <a:r>
                        <a:rPr lang="en-US" sz="1100" b="0" dirty="0" err="1" smtClean="0"/>
                        <a:t>Assoc.Prof</a:t>
                      </a:r>
                      <a:r>
                        <a:rPr lang="en-US" sz="1100" b="0" dirty="0" smtClean="0"/>
                        <a:t>.  </a:t>
                      </a:r>
                      <a:r>
                        <a:rPr lang="en-US" sz="1100" b="0" dirty="0" smtClean="0"/>
                        <a:t>Sverre Myren</a:t>
                      </a:r>
                    </a:p>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smtClean="0"/>
                        <a:t>Introduction for Day</a:t>
                      </a:r>
                      <a:r>
                        <a:rPr lang="en-US" sz="1100" b="0" baseline="0" dirty="0" smtClean="0"/>
                        <a:t> 1.</a:t>
                      </a:r>
                      <a:r>
                        <a:rPr lang="en-US" sz="1100" b="0" dirty="0" smtClean="0"/>
                        <a:t>(</a:t>
                      </a:r>
                      <a:r>
                        <a:rPr lang="en-US" sz="1100" b="0" dirty="0" smtClean="0"/>
                        <a:t>Prof. </a:t>
                      </a:r>
                      <a:r>
                        <a:rPr lang="en-US" sz="1100" b="0" dirty="0"/>
                        <a:t>Sergiusz Jozwiak, </a:t>
                      </a:r>
                      <a:r>
                        <a:rPr lang="en-US" sz="1100" b="0" dirty="0" smtClean="0"/>
                        <a:t>Prof.</a:t>
                      </a:r>
                      <a:r>
                        <a:rPr lang="en-US" sz="1100" b="0" baseline="0" dirty="0" smtClean="0"/>
                        <a:t> </a:t>
                      </a:r>
                      <a:r>
                        <a:rPr lang="en-US" sz="1100" b="0" baseline="0" dirty="0"/>
                        <a:t>Valentina De </a:t>
                      </a:r>
                      <a:r>
                        <a:rPr lang="en-US" sz="1100" b="0" baseline="0" dirty="0" err="1"/>
                        <a:t>Giorgis</a:t>
                      </a:r>
                      <a:r>
                        <a:rPr lang="en-US" sz="1100" b="0" baseline="0" dirty="0"/>
                        <a:t>)</a:t>
                      </a:r>
                    </a:p>
                    <a:p>
                      <a:pPr marL="0" marR="0" lvl="0" indent="0" algn="l" defTabSz="514338" rtl="0" eaLnBrk="1" fontAlgn="auto" latinLnBrk="0" hangingPunct="1">
                        <a:lnSpc>
                          <a:spcPct val="100000"/>
                        </a:lnSpc>
                        <a:spcBef>
                          <a:spcPts val="0"/>
                        </a:spcBef>
                        <a:spcAft>
                          <a:spcPts val="0"/>
                        </a:spcAft>
                        <a:buClrTx/>
                        <a:buSzTx/>
                        <a:buFontTx/>
                        <a:buNone/>
                        <a:tabLst/>
                        <a:defRPr/>
                      </a:pPr>
                      <a:endParaRPr lang="en-US"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160026557"/>
                  </a:ext>
                </a:extLst>
              </a:tr>
              <a:tr h="422415">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09.40 – 10.00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60000"/>
                        <a:lumOff val="40000"/>
                      </a:schemeClr>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en-US" sz="1100" b="1" dirty="0"/>
                        <a:t>Session 1. Epilepsy and Neurodevelopment in DEEs</a:t>
                      </a:r>
                    </a:p>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a:t>Chairpersons: </a:t>
                      </a:r>
                      <a:r>
                        <a:rPr lang="en-US" sz="1100" b="0" dirty="0" smtClean="0"/>
                        <a:t>Prof. </a:t>
                      </a:r>
                      <a:r>
                        <a:rPr lang="en-US" sz="1100" b="0" dirty="0"/>
                        <a:t>Rima Nabbout, </a:t>
                      </a:r>
                      <a:r>
                        <a:rPr lang="en-US" sz="1100" b="0" dirty="0" smtClean="0"/>
                        <a:t>Prof. </a:t>
                      </a:r>
                      <a:r>
                        <a:rPr lang="en-US" sz="1100" b="0" baseline="0" dirty="0" err="1"/>
                        <a:t>Lieven</a:t>
                      </a:r>
                      <a:r>
                        <a:rPr lang="en-US" sz="1100" b="0" baseline="0" dirty="0"/>
                        <a:t> </a:t>
                      </a:r>
                      <a:r>
                        <a:rPr lang="en-US" sz="1100" b="0" baseline="0" dirty="0" err="1"/>
                        <a:t>Lagae</a:t>
                      </a:r>
                      <a:endParaRPr lang="en-US"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14033937"/>
                  </a:ext>
                </a:extLst>
              </a:tr>
              <a:tr h="2042491">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10.00 – 10.20</a:t>
                      </a:r>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dirty="0"/>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dirty="0"/>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10.20 – 10.40</a:t>
                      </a:r>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dirty="0"/>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dirty="0"/>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baseline="0" dirty="0"/>
                        <a:t>10.40 – 11.00</a:t>
                      </a:r>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baseline="0" dirty="0"/>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baseline="0" dirty="0"/>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smtClean="0"/>
                        <a:t>11.00 </a:t>
                      </a:r>
                      <a:r>
                        <a:rPr lang="nb-NO" sz="1100" dirty="0"/>
                        <a:t>– </a:t>
                      </a:r>
                      <a:r>
                        <a:rPr lang="nb-NO" sz="1100" dirty="0" smtClean="0"/>
                        <a:t>11.20</a:t>
                      </a:r>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r>
                        <a:rPr lang="en-US" sz="1100" kern="1200" dirty="0" smtClean="0">
                          <a:solidFill>
                            <a:schemeClr val="tx1"/>
                          </a:solidFill>
                          <a:effectLst/>
                          <a:latin typeface="+mn-lt"/>
                          <a:ea typeface="+mn-ea"/>
                          <a:cs typeface="+mn-cs"/>
                        </a:rPr>
                        <a:t>Definition </a:t>
                      </a:r>
                      <a:r>
                        <a:rPr lang="en-US" sz="1100" kern="1200" dirty="0">
                          <a:solidFill>
                            <a:schemeClr val="tx1"/>
                          </a:solidFill>
                          <a:effectLst/>
                          <a:latin typeface="+mn-lt"/>
                          <a:ea typeface="+mn-ea"/>
                          <a:cs typeface="+mn-cs"/>
                        </a:rPr>
                        <a:t>and Developmental aspects of DEEs (</a:t>
                      </a:r>
                      <a:r>
                        <a:rPr lang="en-US" sz="1100" kern="1200" dirty="0" smtClean="0">
                          <a:solidFill>
                            <a:schemeClr val="tx1"/>
                          </a:solidFill>
                          <a:effectLst/>
                          <a:latin typeface="+mn-lt"/>
                          <a:ea typeface="+mn-ea"/>
                          <a:cs typeface="+mn-cs"/>
                        </a:rPr>
                        <a:t>Prof. </a:t>
                      </a:r>
                      <a:r>
                        <a:rPr lang="en-US" sz="1100" kern="1200" dirty="0">
                          <a:solidFill>
                            <a:schemeClr val="tx1"/>
                          </a:solidFill>
                          <a:effectLst/>
                          <a:latin typeface="+mn-lt"/>
                          <a:ea typeface="+mn-ea"/>
                          <a:cs typeface="+mn-cs"/>
                        </a:rPr>
                        <a:t>Bernando Dalla Bernardina, University Hospital of Verona) </a:t>
                      </a:r>
                    </a:p>
                    <a:p>
                      <a:endParaRPr lang="en-US" sz="1100" kern="1200" dirty="0">
                        <a:solidFill>
                          <a:schemeClr val="tx1"/>
                        </a:solidFill>
                        <a:effectLst/>
                        <a:latin typeface="+mn-lt"/>
                        <a:ea typeface="+mn-ea"/>
                        <a:cs typeface="+mn-cs"/>
                      </a:endParaRPr>
                    </a:p>
                    <a:p>
                      <a:r>
                        <a:rPr lang="en-US" sz="1013" kern="1200" dirty="0" smtClean="0">
                          <a:solidFill>
                            <a:schemeClr val="dk1"/>
                          </a:solidFill>
                          <a:effectLst/>
                          <a:latin typeface="+mn-lt"/>
                          <a:ea typeface="+mn-ea"/>
                          <a:cs typeface="+mn-cs"/>
                        </a:rPr>
                        <a:t>The spectrum of co-morbidities in childhood and youth epilepsies, including DEEs</a:t>
                      </a:r>
                      <a:endParaRPr lang="nb-NO" sz="1013" kern="1200" dirty="0" smtClean="0">
                        <a:solidFill>
                          <a:schemeClr val="dk1"/>
                        </a:solidFill>
                        <a:effectLst/>
                        <a:latin typeface="+mn-lt"/>
                        <a:ea typeface="+mn-ea"/>
                        <a:cs typeface="+mn-cs"/>
                      </a:endParaRPr>
                    </a:p>
                    <a:p>
                      <a:r>
                        <a:rPr lang="en-US" sz="1013" kern="1200" dirty="0" smtClean="0">
                          <a:solidFill>
                            <a:schemeClr val="dk1"/>
                          </a:solidFill>
                          <a:effectLst/>
                          <a:latin typeface="+mn-lt"/>
                          <a:ea typeface="+mn-ea"/>
                          <a:cs typeface="+mn-cs"/>
                        </a:rPr>
                        <a:t>( </a:t>
                      </a:r>
                      <a:r>
                        <a:rPr lang="en-US" sz="1013" kern="1200" dirty="0" smtClean="0">
                          <a:solidFill>
                            <a:schemeClr val="dk1"/>
                          </a:solidFill>
                          <a:effectLst/>
                          <a:latin typeface="+mn-lt"/>
                          <a:ea typeface="+mn-ea"/>
                          <a:cs typeface="+mn-cs"/>
                        </a:rPr>
                        <a:t>MD-</a:t>
                      </a:r>
                      <a:r>
                        <a:rPr lang="en-US" sz="1013" kern="1200" baseline="0" dirty="0" smtClean="0">
                          <a:solidFill>
                            <a:schemeClr val="dk1"/>
                          </a:solidFill>
                          <a:effectLst/>
                          <a:latin typeface="+mn-lt"/>
                          <a:ea typeface="+mn-ea"/>
                          <a:cs typeface="+mn-cs"/>
                        </a:rPr>
                        <a:t> PhD </a:t>
                      </a:r>
                      <a:r>
                        <a:rPr lang="en-US" sz="1013" kern="1200" dirty="0" smtClean="0">
                          <a:solidFill>
                            <a:schemeClr val="dk1"/>
                          </a:solidFill>
                          <a:effectLst/>
                          <a:latin typeface="+mn-lt"/>
                          <a:ea typeface="+mn-ea"/>
                          <a:cs typeface="+mn-cs"/>
                        </a:rPr>
                        <a:t> </a:t>
                      </a:r>
                      <a:r>
                        <a:rPr lang="en-US" sz="1013" kern="1200" dirty="0" smtClean="0">
                          <a:solidFill>
                            <a:schemeClr val="dk1"/>
                          </a:solidFill>
                          <a:effectLst/>
                          <a:latin typeface="+mn-lt"/>
                          <a:ea typeface="+mn-ea"/>
                          <a:cs typeface="+mn-cs"/>
                        </a:rPr>
                        <a:t>Kari Modalsli Aaberg, National Center for Epilepsy, Norway)</a:t>
                      </a:r>
                      <a:endParaRPr lang="nb-NO" sz="1013" kern="1200" dirty="0" smtClean="0">
                        <a:solidFill>
                          <a:schemeClr val="dk1"/>
                        </a:solidFill>
                        <a:effectLst/>
                        <a:latin typeface="+mn-lt"/>
                        <a:ea typeface="+mn-ea"/>
                        <a:cs typeface="+mn-cs"/>
                      </a:endParaRPr>
                    </a:p>
                    <a:p>
                      <a:r>
                        <a:rPr lang="en-US" sz="1013" kern="1200" dirty="0" smtClean="0">
                          <a:solidFill>
                            <a:schemeClr val="dk1"/>
                          </a:solidFill>
                          <a:effectLst/>
                          <a:latin typeface="+mn-lt"/>
                          <a:ea typeface="+mn-ea"/>
                          <a:cs typeface="+mn-cs"/>
                        </a:rPr>
                        <a:t> </a:t>
                      </a:r>
                      <a:endParaRPr lang="nb-NO" sz="1013" kern="1200" dirty="0" smtClean="0">
                        <a:solidFill>
                          <a:schemeClr val="dk1"/>
                        </a:solidFill>
                        <a:effectLst/>
                        <a:latin typeface="+mn-lt"/>
                        <a:ea typeface="+mn-ea"/>
                        <a:cs typeface="+mn-cs"/>
                      </a:endParaRPr>
                    </a:p>
                    <a:p>
                      <a:r>
                        <a:rPr lang="en-US" sz="1100" b="0" dirty="0" smtClean="0">
                          <a:solidFill>
                            <a:schemeClr val="tx1"/>
                          </a:solidFill>
                        </a:rPr>
                        <a:t>Impact </a:t>
                      </a:r>
                      <a:r>
                        <a:rPr lang="en-US" sz="1100" b="0" dirty="0">
                          <a:solidFill>
                            <a:schemeClr val="tx1"/>
                          </a:solidFill>
                        </a:rPr>
                        <a:t>of </a:t>
                      </a:r>
                      <a:r>
                        <a:rPr lang="en-US" sz="1100" b="0" dirty="0" smtClean="0">
                          <a:solidFill>
                            <a:schemeClr val="tx1"/>
                          </a:solidFill>
                        </a:rPr>
                        <a:t>EEG </a:t>
                      </a:r>
                      <a:r>
                        <a:rPr lang="en-US" sz="1100" b="0" dirty="0">
                          <a:solidFill>
                            <a:schemeClr val="tx1"/>
                          </a:solidFill>
                        </a:rPr>
                        <a:t>and early seizures on neurodevelopment in the first 2 years – data from TSC studies  (</a:t>
                      </a:r>
                      <a:r>
                        <a:rPr lang="en-US" sz="1100" b="0" dirty="0" smtClean="0">
                          <a:solidFill>
                            <a:schemeClr val="tx1"/>
                          </a:solidFill>
                        </a:rPr>
                        <a:t>Prof. </a:t>
                      </a:r>
                      <a:r>
                        <a:rPr lang="en-US" sz="1100" b="0" dirty="0" err="1">
                          <a:solidFill>
                            <a:schemeClr val="tx1"/>
                          </a:solidFill>
                        </a:rPr>
                        <a:t>Sergiusz</a:t>
                      </a:r>
                      <a:r>
                        <a:rPr lang="en-US" sz="1100" b="0" dirty="0">
                          <a:solidFill>
                            <a:schemeClr val="tx1"/>
                          </a:solidFill>
                        </a:rPr>
                        <a:t> </a:t>
                      </a:r>
                      <a:r>
                        <a:rPr lang="en-US" sz="1100" b="0" dirty="0" err="1">
                          <a:solidFill>
                            <a:schemeClr val="tx1"/>
                          </a:solidFill>
                        </a:rPr>
                        <a:t>Jozwiak</a:t>
                      </a:r>
                      <a:r>
                        <a:rPr lang="en-US" sz="1100" b="0" dirty="0">
                          <a:solidFill>
                            <a:schemeClr val="tx1"/>
                          </a:solidFill>
                        </a:rPr>
                        <a:t>, The Children’s Memorial Health Institute, Warsaw)</a:t>
                      </a:r>
                    </a:p>
                    <a:p>
                      <a:endParaRPr lang="en-US" sz="1100" b="0" dirty="0">
                        <a:solidFill>
                          <a:schemeClr val="tx1"/>
                        </a:solidFill>
                      </a:endParaRPr>
                    </a:p>
                    <a:p>
                      <a:r>
                        <a:rPr lang="en-US" sz="1100" b="0" dirty="0">
                          <a:solidFill>
                            <a:schemeClr val="tx1"/>
                          </a:solidFill>
                        </a:rPr>
                        <a:t>Cognitive, Emotional and Behavioral consequences in DEEs (</a:t>
                      </a:r>
                      <a:r>
                        <a:rPr lang="en-US" sz="1100" b="0" dirty="0" smtClean="0">
                          <a:solidFill>
                            <a:schemeClr val="tx1"/>
                          </a:solidFill>
                        </a:rPr>
                        <a:t>Prof. </a:t>
                      </a:r>
                      <a:r>
                        <a:rPr lang="en-US" sz="1100" b="0" dirty="0">
                          <a:solidFill>
                            <a:schemeClr val="tx1"/>
                          </a:solidFill>
                        </a:rPr>
                        <a:t>Valentina de Giorgis, Fondazione </a:t>
                      </a:r>
                      <a:r>
                        <a:rPr lang="en-US" sz="1100" b="0" dirty="0" err="1">
                          <a:solidFill>
                            <a:schemeClr val="tx1"/>
                          </a:solidFill>
                        </a:rPr>
                        <a:t>Mondino</a:t>
                      </a:r>
                      <a:r>
                        <a:rPr lang="en-US" sz="1100" b="0" dirty="0">
                          <a:solidFill>
                            <a:schemeClr val="tx1"/>
                          </a:solidFill>
                        </a:rPr>
                        <a:t>,  Pavia) </a:t>
                      </a: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1265171889"/>
                  </a:ext>
                </a:extLst>
              </a:tr>
              <a:tr h="256819">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smtClean="0"/>
                        <a:t>11.20 </a:t>
                      </a:r>
                      <a:r>
                        <a:rPr lang="nb-NO" sz="1100" dirty="0"/>
                        <a:t>– 11.50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r>
                        <a:rPr lang="nb-NO" sz="1100" b="1" dirty="0" err="1" smtClean="0">
                          <a:solidFill>
                            <a:schemeClr val="tx1"/>
                          </a:solidFill>
                        </a:rPr>
                        <a:t>Discussion</a:t>
                      </a:r>
                      <a:r>
                        <a:rPr lang="nb-NO" sz="1100" b="1" dirty="0" smtClean="0">
                          <a:solidFill>
                            <a:schemeClr val="tx1"/>
                          </a:solidFill>
                        </a:rPr>
                        <a:t> + </a:t>
                      </a:r>
                      <a:r>
                        <a:rPr lang="nb-NO" sz="1100" b="1" dirty="0" err="1" smtClean="0">
                          <a:solidFill>
                            <a:schemeClr val="tx1"/>
                          </a:solidFill>
                        </a:rPr>
                        <a:t>Coffee</a:t>
                      </a:r>
                      <a:r>
                        <a:rPr lang="nb-NO" sz="1100" b="1" dirty="0" smtClean="0">
                          <a:solidFill>
                            <a:schemeClr val="tx1"/>
                          </a:solidFill>
                        </a:rPr>
                        <a:t> </a:t>
                      </a:r>
                      <a:r>
                        <a:rPr lang="nb-NO" sz="1100" b="1" dirty="0">
                          <a:solidFill>
                            <a:schemeClr val="tx1"/>
                          </a:solidFill>
                        </a:rPr>
                        <a:t>break </a:t>
                      </a: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136704840"/>
                  </a:ext>
                </a:extLst>
              </a:tr>
              <a:tr h="422415">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11.50 – 12.10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60000"/>
                        <a:lumOff val="40000"/>
                      </a:schemeClr>
                    </a:solidFill>
                  </a:tcPr>
                </a:tc>
                <a:tc>
                  <a:txBody>
                    <a:bodyPr/>
                    <a:lstStyle/>
                    <a:p>
                      <a:r>
                        <a:rPr lang="en-US" sz="1100" b="1" dirty="0">
                          <a:solidFill>
                            <a:schemeClr val="tx1"/>
                          </a:solidFill>
                        </a:rPr>
                        <a:t>Session 2.</a:t>
                      </a:r>
                      <a:r>
                        <a:rPr lang="en-US" sz="1100" b="1" baseline="0" dirty="0">
                          <a:solidFill>
                            <a:schemeClr val="tx1"/>
                          </a:solidFill>
                        </a:rPr>
                        <a:t> </a:t>
                      </a:r>
                      <a:r>
                        <a:rPr lang="en-US" sz="1100" b="1" dirty="0">
                          <a:solidFill>
                            <a:schemeClr val="tx1"/>
                          </a:solidFill>
                        </a:rPr>
                        <a:t>Towards Holistic Care in</a:t>
                      </a:r>
                      <a:r>
                        <a:rPr lang="en-US" sz="1100" b="1" baseline="0" dirty="0">
                          <a:solidFill>
                            <a:schemeClr val="tx1"/>
                          </a:solidFill>
                        </a:rPr>
                        <a:t> DEEs</a:t>
                      </a:r>
                    </a:p>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Chairpersons: </a:t>
                      </a:r>
                      <a:r>
                        <a:rPr lang="en-US" sz="1100" b="0" dirty="0" smtClean="0">
                          <a:solidFill>
                            <a:schemeClr val="tx1"/>
                          </a:solidFill>
                        </a:rPr>
                        <a:t>Prof. </a:t>
                      </a:r>
                      <a:r>
                        <a:rPr lang="en-US" sz="1100" b="0" dirty="0" err="1">
                          <a:solidFill>
                            <a:schemeClr val="tx1"/>
                          </a:solidFill>
                        </a:rPr>
                        <a:t>Katarzyna</a:t>
                      </a:r>
                      <a:r>
                        <a:rPr lang="en-US" sz="1100" b="0" dirty="0">
                          <a:solidFill>
                            <a:schemeClr val="tx1"/>
                          </a:solidFill>
                        </a:rPr>
                        <a:t> </a:t>
                      </a:r>
                      <a:r>
                        <a:rPr lang="en-US" sz="1100" b="0" dirty="0" err="1">
                          <a:solidFill>
                            <a:schemeClr val="tx1"/>
                          </a:solidFill>
                        </a:rPr>
                        <a:t>Kotulska</a:t>
                      </a:r>
                      <a:r>
                        <a:rPr lang="en-US" sz="1100" b="0" dirty="0">
                          <a:solidFill>
                            <a:schemeClr val="tx1"/>
                          </a:solidFill>
                        </a:rPr>
                        <a:t> </a:t>
                      </a:r>
                      <a:r>
                        <a:rPr lang="en-US" sz="1100" b="0" baseline="0" dirty="0">
                          <a:solidFill>
                            <a:schemeClr val="tx1"/>
                          </a:solidFill>
                        </a:rPr>
                        <a:t>, </a:t>
                      </a:r>
                      <a:r>
                        <a:rPr lang="en-US" sz="1100" b="0" baseline="0" dirty="0" smtClean="0">
                          <a:solidFill>
                            <a:schemeClr val="tx1"/>
                          </a:solidFill>
                        </a:rPr>
                        <a:t>Prof. </a:t>
                      </a:r>
                      <a:r>
                        <a:rPr lang="en-US" sz="1100" b="0" baseline="0" dirty="0">
                          <a:solidFill>
                            <a:schemeClr val="tx1"/>
                          </a:solidFill>
                        </a:rPr>
                        <a:t>Francesca Darra</a:t>
                      </a:r>
                      <a:endParaRPr lang="nb-NO" sz="1100" b="0" dirty="0">
                        <a:solidFill>
                          <a:schemeClr val="tx1"/>
                        </a:solidFill>
                      </a:endParaRP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2075958270"/>
                  </a:ext>
                </a:extLst>
              </a:tr>
              <a:tr h="1750006">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12.10 – 12.30</a:t>
                      </a:r>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dirty="0"/>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dirty="0"/>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12.30 – 12.50</a:t>
                      </a:r>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dirty="0"/>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dirty="0"/>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12.50</a:t>
                      </a:r>
                      <a:r>
                        <a:rPr lang="nb-NO" sz="1100" baseline="0" dirty="0"/>
                        <a:t> – 13.10</a:t>
                      </a:r>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baseline="0" dirty="0"/>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baseline="0" dirty="0"/>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baseline="0" dirty="0"/>
                        <a:t>13.10 – 13.25</a:t>
                      </a:r>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r>
                        <a:rPr lang="nb-NO" sz="1100" b="0" dirty="0">
                          <a:solidFill>
                            <a:schemeClr val="tx1"/>
                          </a:solidFill>
                        </a:rPr>
                        <a:t>How ASMs influence non-seizure outcomes in children with DEEs (</a:t>
                      </a:r>
                      <a:r>
                        <a:rPr lang="nb-NO" sz="1100" b="0" dirty="0" err="1" smtClean="0">
                          <a:solidFill>
                            <a:schemeClr val="tx1"/>
                          </a:solidFill>
                        </a:rPr>
                        <a:t>Prof.Lieven</a:t>
                      </a:r>
                      <a:r>
                        <a:rPr lang="nb-NO" sz="1100" b="0" dirty="0" smtClean="0">
                          <a:solidFill>
                            <a:schemeClr val="tx1"/>
                          </a:solidFill>
                        </a:rPr>
                        <a:t> </a:t>
                      </a:r>
                      <a:r>
                        <a:rPr lang="nb-NO" sz="1100" b="0" dirty="0">
                          <a:solidFill>
                            <a:schemeClr val="tx1"/>
                          </a:solidFill>
                        </a:rPr>
                        <a:t>Lagae, Universitair Ziekenhuis Leuven)</a:t>
                      </a:r>
                    </a:p>
                    <a:p>
                      <a:endParaRPr lang="nb-NO" sz="1100" b="0" dirty="0">
                        <a:solidFill>
                          <a:schemeClr val="tx1"/>
                        </a:solidFill>
                      </a:endParaRPr>
                    </a:p>
                    <a:p>
                      <a:r>
                        <a:rPr lang="nb-NO" sz="1100" kern="1200" dirty="0" err="1">
                          <a:solidFill>
                            <a:schemeClr val="dk1"/>
                          </a:solidFill>
                          <a:effectLst/>
                          <a:latin typeface="+mn-lt"/>
                          <a:ea typeface="+mn-ea"/>
                          <a:cs typeface="+mn-cs"/>
                        </a:rPr>
                        <a:t>Neuropsychological</a:t>
                      </a:r>
                      <a:r>
                        <a:rPr lang="nb-NO" sz="1100" kern="1200" dirty="0">
                          <a:solidFill>
                            <a:schemeClr val="dk1"/>
                          </a:solidFill>
                          <a:effectLst/>
                          <a:latin typeface="+mn-lt"/>
                          <a:ea typeface="+mn-ea"/>
                          <a:cs typeface="+mn-cs"/>
                        </a:rPr>
                        <a:t> </a:t>
                      </a:r>
                      <a:r>
                        <a:rPr lang="nb-NO" sz="1100" kern="1200" dirty="0" err="1">
                          <a:solidFill>
                            <a:schemeClr val="dk1"/>
                          </a:solidFill>
                          <a:effectLst/>
                          <a:latin typeface="+mn-lt"/>
                          <a:ea typeface="+mn-ea"/>
                          <a:cs typeface="+mn-cs"/>
                        </a:rPr>
                        <a:t>Rehabilitation</a:t>
                      </a:r>
                      <a:r>
                        <a:rPr lang="nb-NO" sz="1100" kern="1200" dirty="0">
                          <a:solidFill>
                            <a:schemeClr val="dk1"/>
                          </a:solidFill>
                          <a:effectLst/>
                          <a:latin typeface="+mn-lt"/>
                          <a:ea typeface="+mn-ea"/>
                          <a:cs typeface="+mn-cs"/>
                        </a:rPr>
                        <a:t> in </a:t>
                      </a:r>
                      <a:r>
                        <a:rPr lang="nb-NO" sz="1100" kern="1200" dirty="0" err="1">
                          <a:solidFill>
                            <a:schemeClr val="dk1"/>
                          </a:solidFill>
                          <a:effectLst/>
                          <a:latin typeface="+mn-lt"/>
                          <a:ea typeface="+mn-ea"/>
                          <a:cs typeface="+mn-cs"/>
                        </a:rPr>
                        <a:t>Children</a:t>
                      </a:r>
                      <a:r>
                        <a:rPr lang="nb-NO" sz="1100" kern="1200" dirty="0">
                          <a:solidFill>
                            <a:schemeClr val="dk1"/>
                          </a:solidFill>
                          <a:effectLst/>
                          <a:latin typeface="+mn-lt"/>
                          <a:ea typeface="+mn-ea"/>
                          <a:cs typeface="+mn-cs"/>
                        </a:rPr>
                        <a:t> </a:t>
                      </a:r>
                      <a:r>
                        <a:rPr lang="nb-NO" sz="1100" kern="1200" dirty="0" err="1">
                          <a:solidFill>
                            <a:schemeClr val="dk1"/>
                          </a:solidFill>
                          <a:effectLst/>
                          <a:latin typeface="+mn-lt"/>
                          <a:ea typeface="+mn-ea"/>
                          <a:cs typeface="+mn-cs"/>
                        </a:rPr>
                        <a:t>with</a:t>
                      </a:r>
                      <a:r>
                        <a:rPr lang="nb-NO" sz="1100" kern="1200" dirty="0">
                          <a:solidFill>
                            <a:schemeClr val="dk1"/>
                          </a:solidFill>
                          <a:effectLst/>
                          <a:latin typeface="+mn-lt"/>
                          <a:ea typeface="+mn-ea"/>
                          <a:cs typeface="+mn-cs"/>
                        </a:rPr>
                        <a:t> </a:t>
                      </a:r>
                      <a:r>
                        <a:rPr lang="nb-NO" sz="1100" kern="1200" dirty="0" err="1">
                          <a:solidFill>
                            <a:schemeClr val="dk1"/>
                          </a:solidFill>
                          <a:effectLst/>
                          <a:latin typeface="+mn-lt"/>
                          <a:ea typeface="+mn-ea"/>
                          <a:cs typeface="+mn-cs"/>
                        </a:rPr>
                        <a:t>Epilepsy</a:t>
                      </a:r>
                      <a:r>
                        <a:rPr lang="nb-NO" sz="1100" kern="1200" dirty="0">
                          <a:solidFill>
                            <a:schemeClr val="dk1"/>
                          </a:solidFill>
                          <a:effectLst/>
                          <a:latin typeface="+mn-lt"/>
                          <a:ea typeface="+mn-ea"/>
                          <a:cs typeface="+mn-cs"/>
                        </a:rPr>
                        <a:t>: </a:t>
                      </a:r>
                      <a:r>
                        <a:rPr lang="nb-NO" sz="1100" kern="1200" dirty="0" err="1">
                          <a:solidFill>
                            <a:schemeClr val="dk1"/>
                          </a:solidFill>
                          <a:effectLst/>
                          <a:latin typeface="+mn-lt"/>
                          <a:ea typeface="+mn-ea"/>
                          <a:cs typeface="+mn-cs"/>
                        </a:rPr>
                        <a:t>Current</a:t>
                      </a:r>
                      <a:r>
                        <a:rPr lang="nb-NO" sz="1100" kern="1200" dirty="0">
                          <a:solidFill>
                            <a:schemeClr val="dk1"/>
                          </a:solidFill>
                          <a:effectLst/>
                          <a:latin typeface="+mn-lt"/>
                          <a:ea typeface="+mn-ea"/>
                          <a:cs typeface="+mn-cs"/>
                        </a:rPr>
                        <a:t> </a:t>
                      </a:r>
                      <a:r>
                        <a:rPr lang="nb-NO" sz="1100" kern="1200" dirty="0" err="1">
                          <a:solidFill>
                            <a:schemeClr val="dk1"/>
                          </a:solidFill>
                          <a:effectLst/>
                          <a:latin typeface="+mn-lt"/>
                          <a:ea typeface="+mn-ea"/>
                          <a:cs typeface="+mn-cs"/>
                        </a:rPr>
                        <a:t>Strategies</a:t>
                      </a:r>
                      <a:r>
                        <a:rPr lang="nb-NO" sz="1100" kern="1200" dirty="0">
                          <a:solidFill>
                            <a:schemeClr val="dk1"/>
                          </a:solidFill>
                          <a:effectLst/>
                          <a:latin typeface="+mn-lt"/>
                          <a:ea typeface="+mn-ea"/>
                          <a:cs typeface="+mn-cs"/>
                        </a:rPr>
                        <a:t> and </a:t>
                      </a:r>
                      <a:r>
                        <a:rPr lang="nb-NO" sz="1100" kern="1200" dirty="0" err="1">
                          <a:solidFill>
                            <a:schemeClr val="dk1"/>
                          </a:solidFill>
                          <a:effectLst/>
                          <a:latin typeface="+mn-lt"/>
                          <a:ea typeface="+mn-ea"/>
                          <a:cs typeface="+mn-cs"/>
                        </a:rPr>
                        <a:t>Psychoeducation</a:t>
                      </a:r>
                      <a:r>
                        <a:rPr lang="nb-NO" sz="1100" kern="1200" dirty="0">
                          <a:solidFill>
                            <a:schemeClr val="dk1"/>
                          </a:solidFill>
                          <a:effectLst/>
                          <a:latin typeface="+mn-lt"/>
                          <a:ea typeface="+mn-ea"/>
                          <a:cs typeface="+mn-cs"/>
                        </a:rPr>
                        <a:t> </a:t>
                      </a:r>
                      <a:r>
                        <a:rPr lang="nb-NO" sz="1100" b="0" dirty="0">
                          <a:solidFill>
                            <a:schemeClr val="tx1"/>
                          </a:solidFill>
                        </a:rPr>
                        <a:t>(</a:t>
                      </a:r>
                      <a:r>
                        <a:rPr lang="nb-NO" sz="1100" b="0" dirty="0" err="1">
                          <a:solidFill>
                            <a:schemeClr val="tx1"/>
                          </a:solidFill>
                        </a:rPr>
                        <a:t>Doctor</a:t>
                      </a:r>
                      <a:r>
                        <a:rPr lang="nb-NO" sz="1100" b="0" dirty="0">
                          <a:solidFill>
                            <a:schemeClr val="tx1"/>
                          </a:solidFill>
                        </a:rPr>
                        <a:t> Andrea Palacio, San Joan de Deu Hospital)</a:t>
                      </a:r>
                    </a:p>
                    <a:p>
                      <a:endParaRPr lang="nb-NO" sz="1100" b="0" dirty="0">
                        <a:solidFill>
                          <a:schemeClr val="tx1"/>
                        </a:solidFill>
                      </a:endParaRPr>
                    </a:p>
                    <a:p>
                      <a:r>
                        <a:rPr lang="en-US" sz="1100" b="0" dirty="0">
                          <a:solidFill>
                            <a:schemeClr val="tx1"/>
                          </a:solidFill>
                        </a:rPr>
                        <a:t>Enhancing Patient Support Through Regular Neurological and Psychological Follow-Ups: A Co-Design Approach </a:t>
                      </a:r>
                      <a:r>
                        <a:rPr lang="nb-NO" sz="1100" b="0" dirty="0">
                          <a:solidFill>
                            <a:schemeClr val="tx1"/>
                          </a:solidFill>
                        </a:rPr>
                        <a:t>(Isabella Brambilla, Epicare </a:t>
                      </a:r>
                      <a:r>
                        <a:rPr lang="nb-NO" sz="1100" b="0" dirty="0" err="1">
                          <a:solidFill>
                            <a:schemeClr val="tx1"/>
                          </a:solidFill>
                        </a:rPr>
                        <a:t>EPAGs</a:t>
                      </a:r>
                      <a:r>
                        <a:rPr lang="nb-NO" sz="1100" b="0" dirty="0">
                          <a:solidFill>
                            <a:schemeClr val="tx1"/>
                          </a:solidFill>
                        </a:rPr>
                        <a:t>)</a:t>
                      </a:r>
                    </a:p>
                    <a:p>
                      <a:endParaRPr lang="nb-NO" sz="1100" b="0" dirty="0">
                        <a:solidFill>
                          <a:schemeClr val="tx1"/>
                        </a:solidFill>
                      </a:endParaRPr>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b="0" dirty="0">
                          <a:solidFill>
                            <a:schemeClr val="tx1"/>
                          </a:solidFill>
                        </a:rPr>
                        <a:t>Discussion</a:t>
                      </a: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1194769342"/>
                  </a:ext>
                </a:extLst>
              </a:tr>
              <a:tr h="256466">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13.25 – 14.10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r>
                        <a:rPr lang="nb-NO" sz="1100" b="1" dirty="0" err="1">
                          <a:solidFill>
                            <a:schemeClr val="tx1"/>
                          </a:solidFill>
                        </a:rPr>
                        <a:t>Lunch</a:t>
                      </a:r>
                      <a:endParaRPr lang="nb-NO" sz="1100" b="1" dirty="0">
                        <a:solidFill>
                          <a:schemeClr val="tx1"/>
                        </a:solidFill>
                      </a:endParaRP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15651009"/>
                  </a:ext>
                </a:extLst>
              </a:tr>
              <a:tr h="438720">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14.10 – 14.30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60000"/>
                        <a:lumOff val="40000"/>
                      </a:schemeClr>
                    </a:solidFill>
                  </a:tcPr>
                </a:tc>
                <a:tc>
                  <a:txBody>
                    <a:bodyPr/>
                    <a:lstStyle/>
                    <a:p>
                      <a:r>
                        <a:rPr lang="en-US" sz="1100" b="1" dirty="0">
                          <a:solidFill>
                            <a:schemeClr val="tx1"/>
                          </a:solidFill>
                        </a:rPr>
                        <a:t>Session 3.</a:t>
                      </a:r>
                      <a:r>
                        <a:rPr lang="en-US" sz="1100" b="1" baseline="0" dirty="0">
                          <a:solidFill>
                            <a:schemeClr val="tx1"/>
                          </a:solidFill>
                        </a:rPr>
                        <a:t> </a:t>
                      </a:r>
                      <a:r>
                        <a:rPr lang="en-US" sz="1100" b="1" dirty="0">
                          <a:solidFill>
                            <a:schemeClr val="tx1"/>
                          </a:solidFill>
                        </a:rPr>
                        <a:t>Understanding Outcomes for Individuals with DEEs</a:t>
                      </a:r>
                    </a:p>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Chairpersons: </a:t>
                      </a:r>
                      <a:r>
                        <a:rPr lang="en-US" sz="1100" b="0" dirty="0" err="1" smtClean="0">
                          <a:solidFill>
                            <a:schemeClr val="tx1"/>
                          </a:solidFill>
                        </a:rPr>
                        <a:t>Prof.Sergiusz</a:t>
                      </a:r>
                      <a:r>
                        <a:rPr lang="en-US" sz="1100" b="0" dirty="0" smtClean="0">
                          <a:solidFill>
                            <a:schemeClr val="tx1"/>
                          </a:solidFill>
                        </a:rPr>
                        <a:t> </a:t>
                      </a:r>
                      <a:r>
                        <a:rPr lang="en-US" sz="1100" b="0" dirty="0" err="1">
                          <a:solidFill>
                            <a:schemeClr val="tx1"/>
                          </a:solidFill>
                        </a:rPr>
                        <a:t>Jóźwiak</a:t>
                      </a:r>
                      <a:r>
                        <a:rPr lang="en-US" sz="1100" b="0" baseline="0" dirty="0">
                          <a:solidFill>
                            <a:schemeClr val="tx1"/>
                          </a:solidFill>
                        </a:rPr>
                        <a:t>, Doctor Andrea Palacio</a:t>
                      </a:r>
                      <a:endParaRPr lang="nb-NO" sz="1100" b="0" dirty="0">
                        <a:solidFill>
                          <a:schemeClr val="tx1"/>
                        </a:solidFill>
                      </a:endParaRP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684943912"/>
                  </a:ext>
                </a:extLst>
              </a:tr>
              <a:tr h="1418108">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14.30 – 14.50	</a:t>
                      </a:r>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14.50</a:t>
                      </a:r>
                      <a:r>
                        <a:rPr lang="nb-NO" sz="1100" baseline="0" dirty="0"/>
                        <a:t> – 15.10</a:t>
                      </a:r>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baseline="0" dirty="0"/>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baseline="0" dirty="0"/>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baseline="0" dirty="0" smtClean="0"/>
                        <a:t>15.10</a:t>
                      </a:r>
                      <a:r>
                        <a:rPr lang="nb-NO" sz="1100" baseline="0" dirty="0"/>
                        <a:t>– 15.30</a:t>
                      </a:r>
                    </a:p>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baseline="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r>
                        <a:rPr lang="en-US" sz="1100" b="0" dirty="0">
                          <a:solidFill>
                            <a:schemeClr val="tx1"/>
                          </a:solidFill>
                        </a:rPr>
                        <a:t>Patient center outcomes in DEEs  (</a:t>
                      </a:r>
                      <a:r>
                        <a:rPr lang="en-US" sz="1100" b="0" dirty="0" smtClean="0">
                          <a:solidFill>
                            <a:schemeClr val="tx1"/>
                          </a:solidFill>
                        </a:rPr>
                        <a:t>Prof.</a:t>
                      </a:r>
                      <a:r>
                        <a:rPr lang="en-US" sz="1100" b="0" baseline="0" dirty="0" smtClean="0">
                          <a:solidFill>
                            <a:schemeClr val="tx1"/>
                          </a:solidFill>
                        </a:rPr>
                        <a:t> </a:t>
                      </a:r>
                      <a:r>
                        <a:rPr lang="en-US" sz="1100" b="0" dirty="0">
                          <a:solidFill>
                            <a:schemeClr val="tx1"/>
                          </a:solidFill>
                        </a:rPr>
                        <a:t>Rima Nabbout- Necker Hospital, Paris),</a:t>
                      </a:r>
                    </a:p>
                    <a:p>
                      <a:endParaRPr lang="en-US" sz="1100" b="0" dirty="0">
                        <a:solidFill>
                          <a:schemeClr val="tx1"/>
                        </a:solidFill>
                      </a:endParaRPr>
                    </a:p>
                    <a:p>
                      <a:r>
                        <a:rPr lang="en-US" sz="1100" b="0" dirty="0">
                          <a:solidFill>
                            <a:schemeClr val="tx1"/>
                          </a:solidFill>
                        </a:rPr>
                        <a:t>Transitioning to Adulthood and to independent life: Challenges for people with DEEs (</a:t>
                      </a:r>
                      <a:r>
                        <a:rPr lang="en-US" sz="1100" b="0" dirty="0" smtClean="0">
                          <a:solidFill>
                            <a:schemeClr val="tx1"/>
                          </a:solidFill>
                        </a:rPr>
                        <a:t>Prof. </a:t>
                      </a:r>
                      <a:r>
                        <a:rPr lang="en-US" sz="1100" b="0" dirty="0">
                          <a:solidFill>
                            <a:schemeClr val="tx1"/>
                          </a:solidFill>
                        </a:rPr>
                        <a:t>Masa </a:t>
                      </a:r>
                      <a:r>
                        <a:rPr lang="en-US" sz="1100" b="0" dirty="0" err="1">
                          <a:solidFill>
                            <a:schemeClr val="tx1"/>
                          </a:solidFill>
                        </a:rPr>
                        <a:t>Malenica</a:t>
                      </a:r>
                      <a:r>
                        <a:rPr lang="en-US" sz="1100" b="0" dirty="0">
                          <a:solidFill>
                            <a:schemeClr val="tx1"/>
                          </a:solidFill>
                        </a:rPr>
                        <a:t>, University Clinical Hospital,</a:t>
                      </a:r>
                      <a:r>
                        <a:rPr lang="en-US" sz="1100" b="0" baseline="0" dirty="0">
                          <a:solidFill>
                            <a:schemeClr val="tx1"/>
                          </a:solidFill>
                        </a:rPr>
                        <a:t> Zagreb</a:t>
                      </a:r>
                      <a:r>
                        <a:rPr lang="en-US" sz="1100" b="0" dirty="0">
                          <a:solidFill>
                            <a:schemeClr val="tx1"/>
                          </a:solidFill>
                        </a:rPr>
                        <a:t>)</a:t>
                      </a:r>
                    </a:p>
                    <a:p>
                      <a:endParaRPr lang="en-US" sz="1100" b="0" dirty="0">
                        <a:solidFill>
                          <a:schemeClr val="tx1"/>
                        </a:solidFill>
                      </a:endParaRPr>
                    </a:p>
                    <a:p>
                      <a:r>
                        <a:rPr lang="en-US" sz="1100" b="0" dirty="0">
                          <a:solidFill>
                            <a:schemeClr val="tx1"/>
                          </a:solidFill>
                        </a:rPr>
                        <a:t>The stigma of epilepsy and DEE: how to recognize it and overcome.  (</a:t>
                      </a:r>
                      <a:r>
                        <a:rPr lang="en-US" sz="1100" b="0" dirty="0" smtClean="0">
                          <a:solidFill>
                            <a:schemeClr val="tx1"/>
                          </a:solidFill>
                        </a:rPr>
                        <a:t>Prof. </a:t>
                      </a:r>
                      <a:r>
                        <a:rPr lang="en-US" sz="1100" b="0" dirty="0" err="1">
                          <a:solidFill>
                            <a:schemeClr val="tx1"/>
                          </a:solidFill>
                        </a:rPr>
                        <a:t>Katarzyna</a:t>
                      </a:r>
                      <a:r>
                        <a:rPr lang="en-US" sz="1100" b="0" dirty="0">
                          <a:solidFill>
                            <a:schemeClr val="tx1"/>
                          </a:solidFill>
                        </a:rPr>
                        <a:t> </a:t>
                      </a:r>
                      <a:r>
                        <a:rPr lang="en-US" sz="1100" b="0" dirty="0" err="1">
                          <a:solidFill>
                            <a:schemeClr val="tx1"/>
                          </a:solidFill>
                        </a:rPr>
                        <a:t>Kotulska</a:t>
                      </a:r>
                      <a:r>
                        <a:rPr lang="en-US" sz="1100" b="0" dirty="0">
                          <a:solidFill>
                            <a:schemeClr val="tx1"/>
                          </a:solidFill>
                        </a:rPr>
                        <a:t> , The Children’s Memorial Health Institute, </a:t>
                      </a:r>
                      <a:r>
                        <a:rPr lang="en-US" sz="1100" b="0" dirty="0" smtClean="0">
                          <a:solidFill>
                            <a:schemeClr val="tx1"/>
                          </a:solidFill>
                        </a:rPr>
                        <a:t>Warsaw)</a:t>
                      </a:r>
                    </a:p>
                    <a:p>
                      <a:endParaRPr lang="nb-NO" sz="1100" b="0" dirty="0">
                        <a:solidFill>
                          <a:schemeClr val="tx1"/>
                        </a:solidFill>
                      </a:endParaRP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1582175307"/>
                  </a:ext>
                </a:extLst>
              </a:tr>
              <a:tr h="256466">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smtClean="0"/>
                        <a:t>15.30 </a:t>
                      </a:r>
                      <a:r>
                        <a:rPr lang="nb-NO" sz="1100" dirty="0"/>
                        <a:t>– </a:t>
                      </a:r>
                      <a:r>
                        <a:rPr lang="nb-NO" sz="1100" dirty="0" smtClean="0"/>
                        <a:t>16.00</a:t>
                      </a:r>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b="1" dirty="0" err="1" smtClean="0">
                          <a:solidFill>
                            <a:schemeClr val="tx1"/>
                          </a:solidFill>
                        </a:rPr>
                        <a:t>Discussion</a:t>
                      </a:r>
                      <a:r>
                        <a:rPr lang="nb-NO" sz="1100" b="1" dirty="0" smtClean="0">
                          <a:solidFill>
                            <a:schemeClr val="tx1"/>
                          </a:solidFill>
                        </a:rPr>
                        <a:t> +</a:t>
                      </a:r>
                      <a:r>
                        <a:rPr lang="nb-NO" sz="1100" b="1" baseline="0" dirty="0" smtClean="0">
                          <a:solidFill>
                            <a:schemeClr val="tx1"/>
                          </a:solidFill>
                        </a:rPr>
                        <a:t> </a:t>
                      </a:r>
                      <a:r>
                        <a:rPr lang="nb-NO" sz="1100" b="1" dirty="0" err="1" smtClean="0">
                          <a:solidFill>
                            <a:schemeClr val="tx1"/>
                          </a:solidFill>
                        </a:rPr>
                        <a:t>Coffee</a:t>
                      </a:r>
                      <a:r>
                        <a:rPr lang="nb-NO" sz="1100" b="1" dirty="0" smtClean="0">
                          <a:solidFill>
                            <a:schemeClr val="tx1"/>
                          </a:solidFill>
                        </a:rPr>
                        <a:t> </a:t>
                      </a:r>
                      <a:r>
                        <a:rPr lang="nb-NO" sz="1100" b="1" dirty="0">
                          <a:solidFill>
                            <a:schemeClr val="tx1"/>
                          </a:solidFill>
                        </a:rPr>
                        <a:t>break </a:t>
                      </a: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4919968"/>
                  </a:ext>
                </a:extLst>
              </a:tr>
              <a:tr h="588364">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smtClean="0"/>
                        <a:t>16.00 </a:t>
                      </a:r>
                      <a:r>
                        <a:rPr lang="nb-NO" sz="1100" dirty="0"/>
                        <a:t>– </a:t>
                      </a:r>
                      <a:r>
                        <a:rPr lang="nb-NO" sz="1100" dirty="0" smtClean="0"/>
                        <a:t>17.00</a:t>
                      </a:r>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r>
                        <a:rPr lang="nb-NO" sz="1100" b="1" dirty="0">
                          <a:solidFill>
                            <a:schemeClr val="tx1"/>
                          </a:solidFill>
                        </a:rPr>
                        <a:t>Round</a:t>
                      </a:r>
                      <a:r>
                        <a:rPr lang="nb-NO" sz="1100" b="1" baseline="0" dirty="0">
                          <a:solidFill>
                            <a:schemeClr val="tx1"/>
                          </a:solidFill>
                        </a:rPr>
                        <a:t> Table. </a:t>
                      </a:r>
                      <a:r>
                        <a:rPr lang="en-US" sz="1100" b="1" dirty="0">
                          <a:solidFill>
                            <a:schemeClr val="tx1"/>
                          </a:solidFill>
                        </a:rPr>
                        <a:t>Enhancing Clinical Awareness: Collaborative Strategies in ERN-Epicare</a:t>
                      </a:r>
                      <a:r>
                        <a:rPr lang="en-US" sz="1100" b="1" baseline="0" dirty="0">
                          <a:solidFill>
                            <a:schemeClr val="tx1"/>
                          </a:solidFill>
                        </a:rPr>
                        <a:t> </a:t>
                      </a:r>
                      <a:r>
                        <a:rPr lang="en-US" sz="1100" b="1" dirty="0">
                          <a:solidFill>
                            <a:schemeClr val="tx1"/>
                          </a:solidFill>
                        </a:rPr>
                        <a:t>WG-18 </a:t>
                      </a:r>
                    </a:p>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Chairpersons: </a:t>
                      </a:r>
                      <a:r>
                        <a:rPr lang="en-US" sz="1100" b="0" dirty="0" err="1" smtClean="0">
                          <a:solidFill>
                            <a:schemeClr val="tx1"/>
                          </a:solidFill>
                        </a:rPr>
                        <a:t>Prof.Sergiusz</a:t>
                      </a:r>
                      <a:r>
                        <a:rPr lang="en-US" sz="1100" b="0" dirty="0" smtClean="0">
                          <a:solidFill>
                            <a:schemeClr val="tx1"/>
                          </a:solidFill>
                        </a:rPr>
                        <a:t> </a:t>
                      </a:r>
                      <a:r>
                        <a:rPr lang="en-US" sz="1100" b="0" dirty="0" err="1">
                          <a:solidFill>
                            <a:schemeClr val="tx1"/>
                          </a:solidFill>
                        </a:rPr>
                        <a:t>Jóźwiak</a:t>
                      </a:r>
                      <a:r>
                        <a:rPr lang="en-US" sz="1100" b="0" baseline="0" dirty="0">
                          <a:solidFill>
                            <a:schemeClr val="tx1"/>
                          </a:solidFill>
                        </a:rPr>
                        <a:t>, Isabella </a:t>
                      </a:r>
                      <a:r>
                        <a:rPr lang="en-US" sz="1100" b="0" baseline="0" dirty="0" err="1">
                          <a:solidFill>
                            <a:schemeClr val="tx1"/>
                          </a:solidFill>
                        </a:rPr>
                        <a:t>Brambilla</a:t>
                      </a:r>
                      <a:endParaRPr lang="en-US" sz="1100" b="0" baseline="0" dirty="0">
                        <a:solidFill>
                          <a:schemeClr val="tx1"/>
                        </a:solidFill>
                      </a:endParaRP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462816261"/>
                  </a:ext>
                </a:extLst>
              </a:tr>
              <a:tr h="422415">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 </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baseline="0" dirty="0">
                          <a:solidFill>
                            <a:schemeClr val="tx1"/>
                          </a:solidFill>
                        </a:rPr>
                        <a:t>Participants: Rima </a:t>
                      </a:r>
                      <a:r>
                        <a:rPr lang="en-US" sz="1100" b="0" baseline="0" dirty="0" err="1">
                          <a:solidFill>
                            <a:schemeClr val="tx1"/>
                          </a:solidFill>
                        </a:rPr>
                        <a:t>Nabbout</a:t>
                      </a:r>
                      <a:r>
                        <a:rPr lang="en-US" sz="1100" b="0" baseline="0" dirty="0">
                          <a:solidFill>
                            <a:schemeClr val="tx1"/>
                          </a:solidFill>
                        </a:rPr>
                        <a:t>, Valentina De Giorgis, Liven </a:t>
                      </a:r>
                      <a:r>
                        <a:rPr lang="en-US" sz="1100" b="0" baseline="0" dirty="0" err="1">
                          <a:solidFill>
                            <a:schemeClr val="tx1"/>
                          </a:solidFill>
                        </a:rPr>
                        <a:t>Lagae</a:t>
                      </a:r>
                      <a:r>
                        <a:rPr lang="en-US" sz="1100" b="0" baseline="0" dirty="0">
                          <a:solidFill>
                            <a:schemeClr val="tx1"/>
                          </a:solidFill>
                        </a:rPr>
                        <a:t>, Francesca Darra, </a:t>
                      </a:r>
                      <a:r>
                        <a:rPr lang="en-US" sz="1100" b="0" dirty="0" err="1">
                          <a:solidFill>
                            <a:schemeClr val="tx1"/>
                          </a:solidFill>
                        </a:rPr>
                        <a:t>Katarzyna</a:t>
                      </a:r>
                      <a:r>
                        <a:rPr lang="en-US" sz="1100" b="0" dirty="0">
                          <a:solidFill>
                            <a:schemeClr val="tx1"/>
                          </a:solidFill>
                        </a:rPr>
                        <a:t> </a:t>
                      </a:r>
                      <a:r>
                        <a:rPr lang="en-US" sz="1100" b="0" dirty="0" err="1">
                          <a:solidFill>
                            <a:schemeClr val="tx1"/>
                          </a:solidFill>
                        </a:rPr>
                        <a:t>Kotulska</a:t>
                      </a:r>
                      <a:r>
                        <a:rPr lang="en-US" sz="1100" b="0" dirty="0">
                          <a:solidFill>
                            <a:schemeClr val="tx1"/>
                          </a:solidFill>
                        </a:rPr>
                        <a:t>,</a:t>
                      </a:r>
                      <a:r>
                        <a:rPr lang="en-US" sz="1100" b="0" baseline="0" dirty="0">
                          <a:solidFill>
                            <a:schemeClr val="tx1"/>
                          </a:solidFill>
                        </a:rPr>
                        <a:t> Masa </a:t>
                      </a:r>
                      <a:r>
                        <a:rPr lang="en-US" sz="1100" b="0" baseline="0" dirty="0" err="1">
                          <a:solidFill>
                            <a:schemeClr val="tx1"/>
                          </a:solidFill>
                        </a:rPr>
                        <a:t>Malenica</a:t>
                      </a:r>
                      <a:endParaRPr lang="nb-NO" sz="1100" b="0" dirty="0">
                        <a:solidFill>
                          <a:schemeClr val="tx1"/>
                        </a:solidFill>
                      </a:endParaRP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1079747836"/>
                  </a:ext>
                </a:extLst>
              </a:tr>
              <a:tr h="256819">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smtClean="0"/>
                        <a:t>17.00</a:t>
                      </a:r>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b="1" dirty="0" smtClean="0"/>
                        <a:t>End</a:t>
                      </a:r>
                      <a:r>
                        <a:rPr lang="nb-NO" sz="1100" b="1" baseline="0" dirty="0" smtClean="0"/>
                        <a:t> </a:t>
                      </a:r>
                      <a:r>
                        <a:rPr lang="nb-NO" sz="1100" b="1" baseline="0" dirty="0" err="1" smtClean="0"/>
                        <a:t>of</a:t>
                      </a:r>
                      <a:r>
                        <a:rPr lang="nb-NO" sz="1100" b="1" baseline="0" dirty="0" smtClean="0"/>
                        <a:t> </a:t>
                      </a:r>
                      <a:r>
                        <a:rPr lang="nb-NO" sz="1100" b="1" baseline="0" dirty="0" err="1" smtClean="0"/>
                        <a:t>streaming</a:t>
                      </a:r>
                      <a:endParaRPr lang="nb-NO" sz="1100" b="1"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19023844"/>
                  </a:ext>
                </a:extLst>
              </a:tr>
              <a:tr h="396571">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endParaRPr lang="nb-NO" sz="13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en-US" sz="1000" b="1" kern="1200" dirty="0">
                          <a:solidFill>
                            <a:schemeClr val="tx1"/>
                          </a:solidFill>
                          <a:effectLst/>
                          <a:latin typeface="+mn-lt"/>
                          <a:ea typeface="+mn-ea"/>
                          <a:cs typeface="+mn-cs"/>
                        </a:rPr>
                        <a:t>This workshop is endorsed by the ERN </a:t>
                      </a:r>
                      <a:r>
                        <a:rPr lang="en-US" sz="1000" b="1" kern="1200" dirty="0" err="1">
                          <a:solidFill>
                            <a:schemeClr val="tx1"/>
                          </a:solidFill>
                          <a:effectLst/>
                          <a:latin typeface="+mn-lt"/>
                          <a:ea typeface="+mn-ea"/>
                          <a:cs typeface="+mn-cs"/>
                        </a:rPr>
                        <a:t>EpiCARE</a:t>
                      </a:r>
                      <a:r>
                        <a:rPr lang="en-US" sz="1000" b="1" kern="1200" dirty="0">
                          <a:solidFill>
                            <a:schemeClr val="tx1"/>
                          </a:solidFill>
                          <a:effectLst/>
                          <a:latin typeface="+mn-lt"/>
                          <a:ea typeface="+mn-ea"/>
                          <a:cs typeface="+mn-cs"/>
                        </a:rPr>
                        <a:t>, funded by the European Commission</a:t>
                      </a:r>
                      <a:r>
                        <a:rPr lang="fr-FR" sz="1400" b="1" dirty="0">
                          <a:solidFill>
                            <a:schemeClr val="tx1"/>
                          </a:solidFill>
                          <a:effectLst/>
                        </a:rPr>
                        <a:t> </a:t>
                      </a:r>
                      <a:endParaRPr lang="nb-NO" sz="1200" b="1" dirty="0">
                        <a:solidFill>
                          <a:schemeClr val="tx1"/>
                        </a:solidFill>
                      </a:endParaRP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529228885"/>
                  </a:ext>
                </a:extLst>
              </a:tr>
            </a:tbl>
          </a:graphicData>
        </a:graphic>
      </p:graphicFrame>
    </p:spTree>
    <p:extLst>
      <p:ext uri="{BB962C8B-B14F-4D97-AF65-F5344CB8AC3E}">
        <p14:creationId xmlns:p14="http://schemas.microsoft.com/office/powerpoint/2010/main" val="1413064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title"/>
          </p:nvPr>
        </p:nvSpPr>
        <p:spPr>
          <a:xfrm>
            <a:off x="328772" y="115614"/>
            <a:ext cx="6329202" cy="279242"/>
          </a:xfrm>
        </p:spPr>
        <p:txBody>
          <a:bodyPr>
            <a:noAutofit/>
          </a:bodyPr>
          <a:lstStyle/>
          <a:p>
            <a:r>
              <a:rPr lang="nb-NO" sz="1400" dirty="0">
                <a:solidFill>
                  <a:srgbClr val="3A72A8"/>
                </a:solidFill>
              </a:rPr>
              <a:t>Beyond</a:t>
            </a:r>
            <a:r>
              <a:rPr lang="nb-NO" sz="1400" b="1" dirty="0">
                <a:solidFill>
                  <a:srgbClr val="3A72A8"/>
                </a:solidFill>
              </a:rPr>
              <a:t> </a:t>
            </a:r>
            <a:r>
              <a:rPr lang="nb-NO" sz="1400" dirty="0" err="1">
                <a:solidFill>
                  <a:srgbClr val="3A72A8"/>
                </a:solidFill>
              </a:rPr>
              <a:t>seizures</a:t>
            </a:r>
            <a:r>
              <a:rPr lang="nb-NO" sz="1400" dirty="0">
                <a:solidFill>
                  <a:srgbClr val="3A72A8"/>
                </a:solidFill>
              </a:rPr>
              <a:t>					May 27, 2025 in Ålesund, Norway</a:t>
            </a:r>
          </a:p>
        </p:txBody>
      </p:sp>
      <p:sp>
        <p:nvSpPr>
          <p:cNvPr id="7" name="Tittel 3"/>
          <p:cNvSpPr txBox="1">
            <a:spLocks/>
          </p:cNvSpPr>
          <p:nvPr/>
        </p:nvSpPr>
        <p:spPr>
          <a:xfrm>
            <a:off x="328772" y="394856"/>
            <a:ext cx="6329202" cy="218208"/>
          </a:xfrm>
          <a:prstGeom prst="rect">
            <a:avLst/>
          </a:prstGeom>
          <a:ln>
            <a:solidFill>
              <a:schemeClr val="accent1">
                <a:lumMod val="40000"/>
                <a:lumOff val="60000"/>
              </a:schemeClr>
            </a:solidFill>
          </a:ln>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nb-NO" sz="1400" b="1" dirty="0"/>
              <a:t>Day 2</a:t>
            </a:r>
          </a:p>
        </p:txBody>
      </p:sp>
      <p:graphicFrame>
        <p:nvGraphicFramePr>
          <p:cNvPr id="4" name="Tabell 3"/>
          <p:cNvGraphicFramePr>
            <a:graphicFrameLocks noGrp="1"/>
          </p:cNvGraphicFramePr>
          <p:nvPr>
            <p:extLst>
              <p:ext uri="{D42A27DB-BD31-4B8C-83A1-F6EECF244321}">
                <p14:modId xmlns:p14="http://schemas.microsoft.com/office/powerpoint/2010/main" val="3565336313"/>
              </p:ext>
            </p:extLst>
          </p:nvPr>
        </p:nvGraphicFramePr>
        <p:xfrm>
          <a:off x="328772" y="613065"/>
          <a:ext cx="6329201" cy="10523143"/>
        </p:xfrm>
        <a:graphic>
          <a:graphicData uri="http://schemas.openxmlformats.org/drawingml/2006/table">
            <a:tbl>
              <a:tblPr firstRow="1" bandRow="1">
                <a:tableStyleId>{0660B408-B3CF-4A94-85FC-2B1E0A45F4A2}</a:tableStyleId>
              </a:tblPr>
              <a:tblGrid>
                <a:gridCol w="1082061">
                  <a:extLst>
                    <a:ext uri="{9D8B030D-6E8A-4147-A177-3AD203B41FA5}">
                      <a16:colId xmlns:a16="http://schemas.microsoft.com/office/drawing/2014/main" val="3621337969"/>
                    </a:ext>
                  </a:extLst>
                </a:gridCol>
                <a:gridCol w="5247140">
                  <a:extLst>
                    <a:ext uri="{9D8B030D-6E8A-4147-A177-3AD203B41FA5}">
                      <a16:colId xmlns:a16="http://schemas.microsoft.com/office/drawing/2014/main" val="2395759161"/>
                    </a:ext>
                  </a:extLst>
                </a:gridCol>
              </a:tblGrid>
              <a:tr h="291720">
                <a:tc>
                  <a:txBody>
                    <a:bodyPr/>
                    <a:lstStyle/>
                    <a:p>
                      <a:r>
                        <a:rPr lang="nb-NO" sz="1300" dirty="0">
                          <a:latin typeface="+mj-lt"/>
                        </a:rPr>
                        <a:t>Time</a:t>
                      </a:r>
                    </a:p>
                  </a:txBody>
                  <a:tcPr>
                    <a:lnR w="12700" cap="flat" cmpd="sng" algn="ctr">
                      <a:solidFill>
                        <a:schemeClr val="bg1">
                          <a:lumMod val="85000"/>
                        </a:schemeClr>
                      </a:solidFill>
                      <a:prstDash val="solid"/>
                      <a:round/>
                      <a:headEnd type="none" w="med" len="med"/>
                      <a:tailEnd type="none" w="med" len="med"/>
                    </a:lnR>
                    <a:lnB w="12700" cap="flat" cmpd="sng" algn="ctr">
                      <a:solidFill>
                        <a:schemeClr val="bg1">
                          <a:lumMod val="85000"/>
                        </a:schemeClr>
                      </a:solidFill>
                      <a:prstDash val="solid"/>
                      <a:round/>
                      <a:headEnd type="none" w="med" len="med"/>
                      <a:tailEnd type="none" w="med" len="med"/>
                    </a:lnB>
                    <a:solidFill>
                      <a:srgbClr val="00799A"/>
                    </a:solidFill>
                  </a:tcPr>
                </a:tc>
                <a:tc>
                  <a:txBody>
                    <a:bodyPr/>
                    <a:lstStyle/>
                    <a:p>
                      <a:r>
                        <a:rPr lang="nb-NO" sz="1300" dirty="0" err="1">
                          <a:latin typeface="+mj-lt"/>
                        </a:rPr>
                        <a:t>Session</a:t>
                      </a:r>
                      <a:r>
                        <a:rPr lang="nb-NO" sz="1300" dirty="0">
                          <a:latin typeface="+mj-lt"/>
                        </a:rPr>
                        <a:t> </a:t>
                      </a:r>
                    </a:p>
                  </a:txBody>
                  <a:tcPr>
                    <a:lnL w="12700" cap="flat" cmpd="sng" algn="ctr">
                      <a:solidFill>
                        <a:schemeClr val="bg1">
                          <a:lumMod val="85000"/>
                        </a:schemeClr>
                      </a:solidFill>
                      <a:prstDash val="solid"/>
                      <a:round/>
                      <a:headEnd type="none" w="med" len="med"/>
                      <a:tailEnd type="none" w="med" len="med"/>
                    </a:lnL>
                    <a:lnB w="12700" cap="flat" cmpd="sng" algn="ctr">
                      <a:solidFill>
                        <a:schemeClr val="bg1">
                          <a:lumMod val="85000"/>
                        </a:schemeClr>
                      </a:solidFill>
                      <a:prstDash val="solid"/>
                      <a:round/>
                      <a:headEnd type="none" w="med" len="med"/>
                      <a:tailEnd type="none" w="med" len="med"/>
                    </a:lnB>
                    <a:solidFill>
                      <a:srgbClr val="00799A"/>
                    </a:solidFill>
                  </a:tcPr>
                </a:tc>
                <a:extLst>
                  <a:ext uri="{0D108BD9-81ED-4DB2-BD59-A6C34878D82A}">
                    <a16:rowId xmlns:a16="http://schemas.microsoft.com/office/drawing/2014/main" val="1689590015"/>
                  </a:ext>
                </a:extLst>
              </a:tr>
              <a:tr h="598795">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09.00-09.10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en-US" sz="1100" b="1" dirty="0"/>
                        <a:t>Opening remarks</a:t>
                      </a:r>
                    </a:p>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a:t>Chairpersons: </a:t>
                      </a:r>
                      <a:r>
                        <a:rPr lang="en-US" sz="1100" b="0" dirty="0" err="1" smtClean="0"/>
                        <a:t>Prof.Morten</a:t>
                      </a:r>
                      <a:r>
                        <a:rPr lang="en-US" sz="1100" b="0" dirty="0" smtClean="0"/>
                        <a:t> </a:t>
                      </a:r>
                      <a:r>
                        <a:rPr lang="en-US" sz="1100" b="0" dirty="0"/>
                        <a:t>I Lossius,</a:t>
                      </a:r>
                    </a:p>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smtClean="0"/>
                        <a:t>Prof. </a:t>
                      </a:r>
                      <a:r>
                        <a:rPr lang="en-US" sz="1100" b="0" dirty="0"/>
                        <a:t>Christoph </a:t>
                      </a:r>
                      <a:r>
                        <a:rPr lang="en-US" sz="1100" b="0" dirty="0" err="1"/>
                        <a:t>Helmstaedter</a:t>
                      </a:r>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160026557"/>
                  </a:ext>
                </a:extLst>
              </a:tr>
              <a:tr h="671839">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09.10 – 09.30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40000"/>
                        <a:lumOff val="60000"/>
                      </a:schemeClr>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a:t>What can we learn from animal models in beyond seizure issues in epilepsy (</a:t>
                      </a:r>
                      <a:r>
                        <a:rPr lang="en-US" sz="1100" b="0" dirty="0" err="1" smtClean="0"/>
                        <a:t>Assoc</a:t>
                      </a:r>
                      <a:r>
                        <a:rPr lang="en-US" sz="1100" b="0" dirty="0" smtClean="0"/>
                        <a:t>- </a:t>
                      </a:r>
                      <a:r>
                        <a:rPr lang="en-US" sz="1100" b="0" dirty="0"/>
                        <a:t>P</a:t>
                      </a:r>
                      <a:r>
                        <a:rPr lang="en-US" sz="1100" b="0" dirty="0" smtClean="0"/>
                        <a:t>rofessor </a:t>
                      </a:r>
                      <a:r>
                        <a:rPr lang="en-US" sz="1100" b="0" dirty="0"/>
                        <a:t>Sverre Myren MD PhD  </a:t>
                      </a:r>
                      <a:r>
                        <a:rPr lang="en-US" sz="1100" b="0" dirty="0" err="1"/>
                        <a:t>Ålesund</a:t>
                      </a:r>
                      <a:r>
                        <a:rPr lang="en-US" sz="1100" b="0" dirty="0"/>
                        <a:t> Hospital,  Department of </a:t>
                      </a:r>
                      <a:r>
                        <a:rPr lang="en-US" sz="1100" b="0" dirty="0" err="1"/>
                        <a:t>Neuromedicine</a:t>
                      </a:r>
                      <a:r>
                        <a:rPr lang="en-US" sz="1100" b="0" dirty="0"/>
                        <a:t> and Movement Science, NTNU)</a:t>
                      </a:r>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14033937"/>
                  </a:ext>
                </a:extLst>
              </a:tr>
              <a:tr h="598795">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09.30 – 10.00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r>
                        <a:rPr lang="nb-NO" sz="1100" b="0" dirty="0"/>
                        <a:t>Temporal trends in </a:t>
                      </a:r>
                      <a:r>
                        <a:rPr lang="nb-NO" sz="1100" b="0" dirty="0" err="1"/>
                        <a:t>beyond</a:t>
                      </a:r>
                      <a:r>
                        <a:rPr lang="nb-NO" sz="1100" b="0" dirty="0"/>
                        <a:t> </a:t>
                      </a:r>
                      <a:r>
                        <a:rPr lang="nb-NO" sz="1100" b="0" dirty="0" err="1"/>
                        <a:t>seizures</a:t>
                      </a:r>
                      <a:r>
                        <a:rPr lang="nb-NO" sz="1100" b="0" dirty="0"/>
                        <a:t> </a:t>
                      </a:r>
                      <a:r>
                        <a:rPr lang="nb-NO" sz="1100" b="0" dirty="0" err="1"/>
                        <a:t>issues</a:t>
                      </a:r>
                      <a:r>
                        <a:rPr lang="nb-NO" sz="1100" b="0" dirty="0"/>
                        <a:t> in adults </a:t>
                      </a:r>
                      <a:r>
                        <a:rPr lang="nb-NO" sz="1100" b="0" dirty="0" err="1"/>
                        <a:t>with</a:t>
                      </a:r>
                      <a:r>
                        <a:rPr lang="nb-NO" sz="1100" b="0" dirty="0"/>
                        <a:t> </a:t>
                      </a:r>
                      <a:r>
                        <a:rPr lang="nb-NO" sz="1100" b="0" dirty="0" err="1"/>
                        <a:t>epilepsy</a:t>
                      </a:r>
                      <a:r>
                        <a:rPr lang="nb-NO" sz="1100" b="0" dirty="0"/>
                        <a:t> + and </a:t>
                      </a:r>
                      <a:r>
                        <a:rPr lang="nb-NO" sz="1100" b="0" dirty="0" smtClean="0"/>
                        <a:t>– ID </a:t>
                      </a:r>
                      <a:r>
                        <a:rPr lang="nb-NO" sz="1100" b="0" dirty="0"/>
                        <a:t>(</a:t>
                      </a:r>
                      <a:r>
                        <a:rPr lang="nb-NO" sz="1100" b="0" dirty="0" err="1" smtClean="0"/>
                        <a:t>Prof.Christoph</a:t>
                      </a:r>
                      <a:r>
                        <a:rPr lang="nb-NO" sz="1100" b="0" dirty="0" smtClean="0"/>
                        <a:t> </a:t>
                      </a:r>
                      <a:r>
                        <a:rPr lang="nb-NO" sz="1100" b="0" dirty="0"/>
                        <a:t>Helmstaedter, </a:t>
                      </a:r>
                      <a:r>
                        <a:rPr lang="nb-NO" sz="1100" b="0" dirty="0" err="1"/>
                        <a:t>Universitätsklinikum</a:t>
                      </a:r>
                      <a:r>
                        <a:rPr lang="nb-NO" sz="1100" b="0" dirty="0"/>
                        <a:t> Bonn and National Center for </a:t>
                      </a:r>
                      <a:r>
                        <a:rPr lang="nb-NO" sz="1100" b="0" dirty="0" err="1"/>
                        <a:t>epilepsy</a:t>
                      </a:r>
                      <a:r>
                        <a:rPr lang="nb-NO" sz="1100" b="0" dirty="0"/>
                        <a:t> Norway</a:t>
                      </a: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265171889"/>
                  </a:ext>
                </a:extLst>
              </a:tr>
              <a:tr h="429903">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10.00– 10.20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r>
                        <a:rPr lang="nb-NO" sz="1100" b="1" dirty="0" err="1" smtClean="0"/>
                        <a:t>Discussion</a:t>
                      </a:r>
                      <a:endParaRPr lang="nb-NO" sz="1100" b="1" dirty="0" smtClean="0"/>
                    </a:p>
                    <a:p>
                      <a:endParaRPr lang="nb-NO" sz="1100" b="1"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4136704840"/>
                  </a:ext>
                </a:extLst>
              </a:tr>
              <a:tr h="598795">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10.20 – 10.50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r>
                        <a:rPr lang="en-US" sz="1100" b="0" dirty="0"/>
                        <a:t>How does the new ASM treatments of adults with DEEs influence non-seizure outcomes in children ( </a:t>
                      </a:r>
                      <a:r>
                        <a:rPr lang="en-US" sz="1100" b="0" dirty="0" smtClean="0"/>
                        <a:t>Prof.</a:t>
                      </a:r>
                      <a:r>
                        <a:rPr lang="en-US" sz="1100" b="0" baseline="0" dirty="0" smtClean="0"/>
                        <a:t> </a:t>
                      </a:r>
                      <a:r>
                        <a:rPr lang="en-US" sz="1100" b="0" dirty="0" smtClean="0"/>
                        <a:t>Adam </a:t>
                      </a:r>
                      <a:r>
                        <a:rPr lang="en-US" sz="1100" b="0" dirty="0" err="1"/>
                        <a:t>Strzelcyk</a:t>
                      </a:r>
                      <a:r>
                        <a:rPr lang="en-US" sz="1100" b="0" dirty="0"/>
                        <a:t> , Goethe-</a:t>
                      </a:r>
                      <a:r>
                        <a:rPr lang="en-US" sz="1100" b="0" dirty="0" err="1"/>
                        <a:t>Universität</a:t>
                      </a:r>
                      <a:r>
                        <a:rPr lang="en-US" sz="1100" b="0" dirty="0"/>
                        <a:t> Frankfurt am Main · Center of Neurology and Neurosurgery)</a:t>
                      </a:r>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075958270"/>
                  </a:ext>
                </a:extLst>
              </a:tr>
              <a:tr h="261012">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10.50 – 11.20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r>
                        <a:rPr lang="nb-NO" sz="1100" b="1" dirty="0" err="1"/>
                        <a:t>Discussion</a:t>
                      </a:r>
                      <a:r>
                        <a:rPr lang="nb-NO" sz="1100" b="1" dirty="0"/>
                        <a:t> and </a:t>
                      </a:r>
                      <a:r>
                        <a:rPr lang="nb-NO" sz="1100" b="1" dirty="0" err="1"/>
                        <a:t>coffee</a:t>
                      </a:r>
                      <a:r>
                        <a:rPr lang="nb-NO" sz="1100" b="1" dirty="0"/>
                        <a:t> break </a:t>
                      </a: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1194769342"/>
                  </a:ext>
                </a:extLst>
              </a:tr>
              <a:tr h="481843">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11.20 – 11.40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kern="1200" dirty="0" err="1">
                          <a:solidFill>
                            <a:schemeClr val="dk1"/>
                          </a:solidFill>
                          <a:effectLst/>
                          <a:latin typeface="+mn-lt"/>
                          <a:ea typeface="+mn-ea"/>
                          <a:cs typeface="+mn-cs"/>
                        </a:rPr>
                        <a:t>Towards</a:t>
                      </a:r>
                      <a:r>
                        <a:rPr lang="nb-NO" sz="1100" kern="1200" dirty="0">
                          <a:solidFill>
                            <a:schemeClr val="dk1"/>
                          </a:solidFill>
                          <a:effectLst/>
                          <a:latin typeface="+mn-lt"/>
                          <a:ea typeface="+mn-ea"/>
                          <a:cs typeface="+mn-cs"/>
                        </a:rPr>
                        <a:t> </a:t>
                      </a:r>
                      <a:r>
                        <a:rPr lang="nb-NO" sz="1100" kern="1200" dirty="0" err="1">
                          <a:solidFill>
                            <a:schemeClr val="dk1"/>
                          </a:solidFill>
                          <a:effectLst/>
                          <a:latin typeface="+mn-lt"/>
                          <a:ea typeface="+mn-ea"/>
                          <a:cs typeface="+mn-cs"/>
                        </a:rPr>
                        <a:t>precision</a:t>
                      </a:r>
                      <a:r>
                        <a:rPr lang="nb-NO" sz="1100" kern="1200" dirty="0">
                          <a:solidFill>
                            <a:schemeClr val="dk1"/>
                          </a:solidFill>
                          <a:effectLst/>
                          <a:latin typeface="+mn-lt"/>
                          <a:ea typeface="+mn-ea"/>
                          <a:cs typeface="+mn-cs"/>
                        </a:rPr>
                        <a:t> </a:t>
                      </a:r>
                      <a:r>
                        <a:rPr lang="nb-NO" sz="1100" kern="1200" dirty="0" err="1">
                          <a:solidFill>
                            <a:schemeClr val="dk1"/>
                          </a:solidFill>
                          <a:effectLst/>
                          <a:latin typeface="+mn-lt"/>
                          <a:ea typeface="+mn-ea"/>
                          <a:cs typeface="+mn-cs"/>
                        </a:rPr>
                        <a:t>medicine</a:t>
                      </a:r>
                      <a:r>
                        <a:rPr lang="nb-NO" sz="1100" kern="1200" dirty="0">
                          <a:solidFill>
                            <a:schemeClr val="dk1"/>
                          </a:solidFill>
                          <a:effectLst/>
                          <a:latin typeface="+mn-lt"/>
                          <a:ea typeface="+mn-ea"/>
                          <a:cs typeface="+mn-cs"/>
                        </a:rPr>
                        <a:t> in </a:t>
                      </a:r>
                      <a:r>
                        <a:rPr lang="nb-NO" sz="1100" kern="1200" dirty="0" err="1">
                          <a:solidFill>
                            <a:schemeClr val="dk1"/>
                          </a:solidFill>
                          <a:effectLst/>
                          <a:latin typeface="+mn-lt"/>
                          <a:ea typeface="+mn-ea"/>
                          <a:cs typeface="+mn-cs"/>
                        </a:rPr>
                        <a:t>DEEs</a:t>
                      </a:r>
                      <a:r>
                        <a:rPr lang="nb-NO" sz="1100" kern="1200" dirty="0">
                          <a:solidFill>
                            <a:schemeClr val="dk1"/>
                          </a:solidFill>
                          <a:effectLst/>
                          <a:latin typeface="+mn-lt"/>
                          <a:ea typeface="+mn-ea"/>
                          <a:cs typeface="+mn-cs"/>
                        </a:rPr>
                        <a:t> and </a:t>
                      </a:r>
                      <a:r>
                        <a:rPr lang="nb-NO" sz="1100" kern="1200" dirty="0" err="1">
                          <a:solidFill>
                            <a:schemeClr val="dk1"/>
                          </a:solidFill>
                          <a:effectLst/>
                          <a:latin typeface="+mn-lt"/>
                          <a:ea typeface="+mn-ea"/>
                          <a:cs typeface="+mn-cs"/>
                        </a:rPr>
                        <a:t>refractory</a:t>
                      </a:r>
                      <a:r>
                        <a:rPr lang="nb-NO" sz="1100" kern="1200" dirty="0">
                          <a:solidFill>
                            <a:schemeClr val="dk1"/>
                          </a:solidFill>
                          <a:effectLst/>
                          <a:latin typeface="+mn-lt"/>
                          <a:ea typeface="+mn-ea"/>
                          <a:cs typeface="+mn-cs"/>
                        </a:rPr>
                        <a:t> </a:t>
                      </a:r>
                      <a:r>
                        <a:rPr lang="nb-NO" sz="1100" kern="1200" dirty="0" err="1">
                          <a:solidFill>
                            <a:schemeClr val="dk1"/>
                          </a:solidFill>
                          <a:effectLst/>
                          <a:latin typeface="+mn-lt"/>
                          <a:ea typeface="+mn-ea"/>
                          <a:cs typeface="+mn-cs"/>
                        </a:rPr>
                        <a:t>epilepsy</a:t>
                      </a:r>
                      <a:r>
                        <a:rPr lang="nb-NO" sz="1100" kern="1200" dirty="0">
                          <a:solidFill>
                            <a:schemeClr val="dk1"/>
                          </a:solidFill>
                          <a:effectLst/>
                          <a:latin typeface="+mn-lt"/>
                          <a:ea typeface="+mn-ea"/>
                          <a:cs typeface="+mn-cs"/>
                        </a:rPr>
                        <a:t>.</a:t>
                      </a:r>
                    </a:p>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a:t> </a:t>
                      </a:r>
                      <a:r>
                        <a:rPr lang="en-US" sz="1100" b="0" dirty="0" smtClean="0"/>
                        <a:t>( </a:t>
                      </a:r>
                      <a:r>
                        <a:rPr lang="en-US" sz="1100" b="0" dirty="0" err="1" smtClean="0"/>
                        <a:t>Prof.</a:t>
                      </a:r>
                      <a:r>
                        <a:rPr lang="en-US" sz="1100" kern="1200" dirty="0" err="1" smtClean="0">
                          <a:solidFill>
                            <a:schemeClr val="dk1"/>
                          </a:solidFill>
                          <a:effectLst/>
                          <a:latin typeface="+mn-lt"/>
                          <a:ea typeface="+mn-ea"/>
                          <a:cs typeface="+mn-cs"/>
                        </a:rPr>
                        <a:t>Cecilie</a:t>
                      </a:r>
                      <a:r>
                        <a:rPr lang="en-US" sz="1100" kern="1200" dirty="0" smtClean="0">
                          <a:solidFill>
                            <a:schemeClr val="dk1"/>
                          </a:solidFill>
                          <a:effectLst/>
                          <a:latin typeface="+mn-lt"/>
                          <a:ea typeface="+mn-ea"/>
                          <a:cs typeface="+mn-cs"/>
                        </a:rPr>
                        <a:t> </a:t>
                      </a:r>
                      <a:r>
                        <a:rPr lang="en-US" sz="1100" kern="1200" dirty="0">
                          <a:solidFill>
                            <a:schemeClr val="dk1"/>
                          </a:solidFill>
                          <a:effectLst/>
                          <a:latin typeface="+mn-lt"/>
                          <a:ea typeface="+mn-ea"/>
                          <a:cs typeface="+mn-cs"/>
                        </a:rPr>
                        <a:t>Johannessen Landmark,</a:t>
                      </a:r>
                      <a:r>
                        <a:rPr lang="en-US" sz="1100" kern="1200" baseline="0" dirty="0">
                          <a:solidFill>
                            <a:schemeClr val="dk1"/>
                          </a:solidFill>
                          <a:effectLst/>
                          <a:latin typeface="+mn-lt"/>
                          <a:ea typeface="+mn-ea"/>
                          <a:cs typeface="+mn-cs"/>
                        </a:rPr>
                        <a:t> </a:t>
                      </a:r>
                      <a:r>
                        <a:rPr lang="en-US" sz="1100" b="0" dirty="0" smtClean="0"/>
                        <a:t>National </a:t>
                      </a:r>
                      <a:r>
                        <a:rPr lang="en-US" sz="1100" b="0" dirty="0"/>
                        <a:t>Center for Epilepsy Norway)</a:t>
                      </a:r>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46412240"/>
                  </a:ext>
                </a:extLst>
              </a:tr>
              <a:tr h="441552">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11.40 – 12.20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Cognitive and behavioral long term consequences of epilepsy surgery.</a:t>
                      </a:r>
                      <a:endParaRPr lang="en-US" sz="1100" b="0" dirty="0"/>
                    </a:p>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a:t>(Eli Kyte neuropsychologist, National Center for Epilepsy Norway)</a:t>
                      </a:r>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3880525064"/>
                  </a:ext>
                </a:extLst>
              </a:tr>
              <a:tr h="429903">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12.20 - 12.40</a:t>
                      </a:r>
                    </a:p>
                    <a:p>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a:t>Cognitive and </a:t>
                      </a:r>
                      <a:r>
                        <a:rPr lang="en-US" sz="1100" b="0" dirty="0" err="1"/>
                        <a:t>behavioural</a:t>
                      </a:r>
                      <a:r>
                        <a:rPr lang="en-US" sz="1100" b="0" dirty="0"/>
                        <a:t> effects of </a:t>
                      </a:r>
                      <a:r>
                        <a:rPr lang="en-US" sz="1100" b="0" dirty="0" err="1"/>
                        <a:t>neurostimulation</a:t>
                      </a:r>
                      <a:r>
                        <a:rPr lang="en-US" sz="1100" b="0" dirty="0"/>
                        <a:t> (</a:t>
                      </a:r>
                      <a:r>
                        <a:rPr lang="en-US" sz="1100" b="0" dirty="0" smtClean="0"/>
                        <a:t>Prof. </a:t>
                      </a:r>
                      <a:r>
                        <a:rPr lang="en-US" sz="1100" b="0" dirty="0" err="1"/>
                        <a:t>Jukka</a:t>
                      </a:r>
                      <a:r>
                        <a:rPr lang="en-US" sz="1100" b="0" dirty="0"/>
                        <a:t> </a:t>
                      </a:r>
                      <a:r>
                        <a:rPr lang="en-US" sz="1100" b="0" dirty="0" err="1"/>
                        <a:t>Peltola</a:t>
                      </a:r>
                      <a:r>
                        <a:rPr lang="en-US" sz="1100" b="0" dirty="0" smtClean="0"/>
                        <a:t>,</a:t>
                      </a:r>
                    </a:p>
                    <a:p>
                      <a:pPr marL="0" marR="0" lvl="0" indent="0" algn="l" defTabSz="514338" rtl="0" eaLnBrk="1" fontAlgn="auto" latinLnBrk="0" hangingPunct="1">
                        <a:lnSpc>
                          <a:spcPct val="100000"/>
                        </a:lnSpc>
                        <a:spcBef>
                          <a:spcPts val="0"/>
                        </a:spcBef>
                        <a:spcAft>
                          <a:spcPts val="0"/>
                        </a:spcAft>
                        <a:buClrTx/>
                        <a:buSzTx/>
                        <a:buFontTx/>
                        <a:buNone/>
                        <a:tabLst/>
                        <a:defRPr/>
                      </a:pPr>
                      <a:r>
                        <a:rPr lang="en-US" sz="1100" b="0" dirty="0" smtClean="0"/>
                        <a:t> </a:t>
                      </a:r>
                      <a:r>
                        <a:rPr lang="en-US" sz="1100" b="0" dirty="0"/>
                        <a:t>Department of Neurology, Tampere University Hospital)</a:t>
                      </a:r>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75053281"/>
                  </a:ext>
                </a:extLst>
              </a:tr>
              <a:tr h="429903">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12.40 – 13.20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r>
                        <a:rPr lang="nb-NO" sz="1100" b="1" dirty="0" err="1" smtClean="0"/>
                        <a:t>Lunch</a:t>
                      </a:r>
                      <a:endParaRPr lang="nb-NO" sz="1100" b="1" dirty="0" smtClean="0"/>
                    </a:p>
                    <a:p>
                      <a:endParaRPr lang="nb-NO" sz="1100" b="1"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715651009"/>
                  </a:ext>
                </a:extLst>
              </a:tr>
              <a:tr h="598795">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dirty="0"/>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13.20 – 13.40	</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r>
                        <a:rPr lang="en-US" sz="1100" b="0" dirty="0"/>
                        <a:t>Chairperson : </a:t>
                      </a:r>
                      <a:r>
                        <a:rPr lang="nb-NO" sz="1100" kern="1200" dirty="0">
                          <a:solidFill>
                            <a:schemeClr val="dk1"/>
                          </a:solidFill>
                          <a:effectLst/>
                          <a:latin typeface="+mn-lt"/>
                          <a:ea typeface="+mn-ea"/>
                          <a:cs typeface="+mn-cs"/>
                        </a:rPr>
                        <a:t>Ruta </a:t>
                      </a:r>
                      <a:r>
                        <a:rPr lang="nb-NO" sz="1100" kern="1200" dirty="0" err="1">
                          <a:solidFill>
                            <a:schemeClr val="dk1"/>
                          </a:solidFill>
                          <a:effectLst/>
                          <a:latin typeface="+mn-lt"/>
                          <a:ea typeface="+mn-ea"/>
                          <a:cs typeface="+mn-cs"/>
                        </a:rPr>
                        <a:t>Mameniskiene</a:t>
                      </a:r>
                      <a:endParaRPr lang="en-US" sz="1100" b="0" dirty="0"/>
                    </a:p>
                    <a:p>
                      <a:r>
                        <a:rPr lang="en-US" sz="1100" b="0" dirty="0"/>
                        <a:t>Positive effects of ASM withdrawal in adults and children with epilepsy (</a:t>
                      </a:r>
                      <a:r>
                        <a:rPr lang="en-US" sz="1100" b="0" dirty="0" err="1" smtClean="0"/>
                        <a:t>Prof.Morten</a:t>
                      </a:r>
                      <a:r>
                        <a:rPr lang="en-US" sz="1100" b="0" dirty="0" smtClean="0"/>
                        <a:t> </a:t>
                      </a:r>
                      <a:r>
                        <a:rPr lang="en-US" sz="1100" b="0" dirty="0"/>
                        <a:t>I Lossius National Center for Epilepsy)</a:t>
                      </a:r>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684943912"/>
                  </a:ext>
                </a:extLst>
              </a:tr>
              <a:tr h="598795">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13.40 – 14.00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r>
                        <a:rPr lang="nb-NO" sz="1100" b="0" dirty="0"/>
                        <a:t>Beyond </a:t>
                      </a:r>
                      <a:r>
                        <a:rPr lang="nb-NO" sz="1100" b="0" dirty="0" err="1"/>
                        <a:t>seizures</a:t>
                      </a:r>
                      <a:r>
                        <a:rPr lang="nb-NO" sz="1100" b="0" dirty="0"/>
                        <a:t> </a:t>
                      </a:r>
                      <a:r>
                        <a:rPr lang="nb-NO" sz="1100" b="0" dirty="0" err="1"/>
                        <a:t>challenges</a:t>
                      </a:r>
                      <a:r>
                        <a:rPr lang="nb-NO" sz="1100" b="0" dirty="0"/>
                        <a:t> in </a:t>
                      </a:r>
                      <a:r>
                        <a:rPr lang="nb-NO" sz="1100" b="0" dirty="0" err="1"/>
                        <a:t>young</a:t>
                      </a:r>
                      <a:r>
                        <a:rPr lang="nb-NO" sz="1100" b="0" dirty="0"/>
                        <a:t> adults </a:t>
                      </a:r>
                      <a:r>
                        <a:rPr lang="nb-NO" sz="1100" b="0" dirty="0" err="1"/>
                        <a:t>with</a:t>
                      </a:r>
                      <a:r>
                        <a:rPr lang="nb-NO" sz="1100" b="0" dirty="0"/>
                        <a:t> </a:t>
                      </a:r>
                      <a:r>
                        <a:rPr lang="nb-NO" sz="1100" b="0" dirty="0" err="1"/>
                        <a:t>epilepsy</a:t>
                      </a:r>
                      <a:r>
                        <a:rPr lang="nb-NO" sz="1100" b="0" dirty="0"/>
                        <a:t> </a:t>
                      </a:r>
                      <a:r>
                        <a:rPr lang="nb-NO" sz="1100" b="0" dirty="0" err="1"/>
                        <a:t>without</a:t>
                      </a:r>
                      <a:r>
                        <a:rPr lang="nb-NO" sz="1100" b="0" dirty="0"/>
                        <a:t> ID . </a:t>
                      </a:r>
                      <a:r>
                        <a:rPr lang="nb-NO" sz="1100" b="0" dirty="0" err="1"/>
                        <a:t>Population</a:t>
                      </a:r>
                      <a:r>
                        <a:rPr lang="nb-NO" sz="1100" b="0" dirty="0"/>
                        <a:t>  </a:t>
                      </a:r>
                      <a:r>
                        <a:rPr lang="nb-NO" sz="1100" b="0" dirty="0" err="1"/>
                        <a:t>vs</a:t>
                      </a:r>
                      <a:r>
                        <a:rPr lang="nb-NO" sz="1100" b="0" dirty="0"/>
                        <a:t> Center/hospital </a:t>
                      </a:r>
                      <a:r>
                        <a:rPr lang="nb-NO" sz="1100" b="0" dirty="0" err="1"/>
                        <a:t>based</a:t>
                      </a:r>
                      <a:r>
                        <a:rPr lang="nb-NO" sz="1100" b="0" dirty="0"/>
                        <a:t>  data  (MD </a:t>
                      </a:r>
                      <a:r>
                        <a:rPr lang="nb-NO" sz="1100" b="0" dirty="0" err="1"/>
                        <a:t>PhD</a:t>
                      </a:r>
                      <a:r>
                        <a:rPr lang="nb-NO" sz="1100" b="0" dirty="0"/>
                        <a:t> Kristin Alfstad National Center for </a:t>
                      </a:r>
                      <a:r>
                        <a:rPr lang="nb-NO" sz="1100" b="0" dirty="0" err="1"/>
                        <a:t>Epilepsy</a:t>
                      </a:r>
                      <a:r>
                        <a:rPr lang="nb-NO" sz="1100" b="0" dirty="0"/>
                        <a:t> , Norway )</a:t>
                      </a: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1582175307"/>
                  </a:ext>
                </a:extLst>
              </a:tr>
              <a:tr h="757402">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14.00 – 14.30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r>
                        <a:rPr lang="en-US" sz="1100" b="0" dirty="0"/>
                        <a:t>Depression and mood disorders in epilepsy dependent on </a:t>
                      </a:r>
                      <a:r>
                        <a:rPr lang="en-US" sz="1100" b="0" dirty="0" err="1"/>
                        <a:t>aetiology</a:t>
                      </a:r>
                      <a:r>
                        <a:rPr lang="en-US" sz="1100" b="0" dirty="0"/>
                        <a:t>? </a:t>
                      </a:r>
                      <a:r>
                        <a:rPr lang="en-US" sz="1100" b="0" dirty="0" smtClean="0"/>
                        <a:t>(</a:t>
                      </a:r>
                      <a:r>
                        <a:rPr lang="en-US" sz="1100" b="0" dirty="0" err="1" smtClean="0"/>
                        <a:t>Prof.Marco</a:t>
                      </a:r>
                      <a:r>
                        <a:rPr lang="en-US" sz="1100" b="0" dirty="0" smtClean="0"/>
                        <a:t> </a:t>
                      </a:r>
                      <a:r>
                        <a:rPr lang="en-US" sz="1100" b="0" dirty="0" err="1"/>
                        <a:t>Mula</a:t>
                      </a:r>
                      <a:r>
                        <a:rPr lang="en-US" sz="1100" b="0" dirty="0"/>
                        <a:t>,  St George's University Hospitals NHS Foundation Trust and St George's University of London. </a:t>
                      </a:r>
                    </a:p>
                    <a:p>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94919968"/>
                  </a:ext>
                </a:extLst>
              </a:tr>
              <a:tr h="590773">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a:t>14.30 - 14.50</a:t>
                      </a:r>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r>
                        <a:rPr lang="nb-NO" sz="1100" b="0" dirty="0" err="1"/>
                        <a:t>Epilepsy</a:t>
                      </a:r>
                      <a:r>
                        <a:rPr lang="nb-NO" sz="1100" b="0" dirty="0"/>
                        <a:t> and </a:t>
                      </a:r>
                      <a:r>
                        <a:rPr lang="nb-NO" sz="1100" b="0" dirty="0" err="1"/>
                        <a:t>sleep</a:t>
                      </a:r>
                      <a:r>
                        <a:rPr lang="nb-NO" sz="1100" b="0" dirty="0"/>
                        <a:t> </a:t>
                      </a:r>
                      <a:r>
                        <a:rPr lang="nb-NO" sz="1100" b="0" dirty="0" err="1"/>
                        <a:t>disorder</a:t>
                      </a:r>
                      <a:r>
                        <a:rPr lang="nb-NO" sz="1100" b="0" dirty="0"/>
                        <a:t> and </a:t>
                      </a:r>
                      <a:r>
                        <a:rPr lang="nb-NO" sz="1100" b="0" dirty="0" err="1"/>
                        <a:t>how</a:t>
                      </a:r>
                      <a:r>
                        <a:rPr lang="nb-NO" sz="1100" b="0" dirty="0"/>
                        <a:t> </a:t>
                      </a:r>
                      <a:r>
                        <a:rPr lang="nb-NO" sz="1100" b="0" dirty="0" err="1"/>
                        <a:t>does</a:t>
                      </a:r>
                      <a:r>
                        <a:rPr lang="nb-NO" sz="1100" b="0" dirty="0"/>
                        <a:t> it </a:t>
                      </a:r>
                      <a:r>
                        <a:rPr lang="nb-NO" sz="1100" b="0" dirty="0" err="1"/>
                        <a:t>influence</a:t>
                      </a:r>
                      <a:r>
                        <a:rPr lang="nb-NO" sz="1100" b="0" dirty="0"/>
                        <a:t> </a:t>
                      </a:r>
                      <a:r>
                        <a:rPr lang="nb-NO" sz="1100" b="0" dirty="0" err="1"/>
                        <a:t>cognition</a:t>
                      </a:r>
                      <a:r>
                        <a:rPr lang="nb-NO" sz="1100" b="0" dirty="0"/>
                        <a:t> </a:t>
                      </a:r>
                      <a:r>
                        <a:rPr lang="nb-NO" sz="1100" b="0" dirty="0" smtClean="0"/>
                        <a:t>and </a:t>
                      </a:r>
                      <a:r>
                        <a:rPr lang="nb-NO" sz="1100" b="0" dirty="0" err="1" smtClean="0"/>
                        <a:t>prognosis</a:t>
                      </a:r>
                      <a:r>
                        <a:rPr lang="nb-NO" sz="1100" b="0" dirty="0" smtClean="0"/>
                        <a:t> </a:t>
                      </a:r>
                      <a:r>
                        <a:rPr lang="nb-NO" sz="1100" b="0" dirty="0"/>
                        <a:t>in </a:t>
                      </a:r>
                      <a:r>
                        <a:rPr lang="nb-NO" sz="1100" b="0" dirty="0" err="1"/>
                        <a:t>refratioy</a:t>
                      </a:r>
                      <a:r>
                        <a:rPr lang="nb-NO" sz="1100" b="0" dirty="0"/>
                        <a:t> </a:t>
                      </a:r>
                      <a:r>
                        <a:rPr lang="nb-NO" sz="1100" b="0" dirty="0" err="1"/>
                        <a:t>epilepsy</a:t>
                      </a:r>
                      <a:r>
                        <a:rPr lang="nb-NO" sz="1100" b="0" dirty="0"/>
                        <a:t>? ( </a:t>
                      </a:r>
                      <a:r>
                        <a:rPr lang="nb-NO" sz="1100" b="0" dirty="0" err="1" smtClean="0"/>
                        <a:t>Prof.Guido</a:t>
                      </a:r>
                      <a:r>
                        <a:rPr lang="nb-NO" sz="1100" b="0" dirty="0" smtClean="0"/>
                        <a:t> </a:t>
                      </a:r>
                      <a:r>
                        <a:rPr lang="nb-NO" sz="1100" b="0" dirty="0" err="1" smtClean="0"/>
                        <a:t>Rubboli</a:t>
                      </a:r>
                      <a:r>
                        <a:rPr lang="nb-NO" sz="1100" b="0" dirty="0" smtClean="0"/>
                        <a:t>, </a:t>
                      </a:r>
                      <a:r>
                        <a:rPr lang="nb-NO" sz="1100" b="0" dirty="0"/>
                        <a:t>Danish </a:t>
                      </a:r>
                      <a:r>
                        <a:rPr lang="nb-NO" sz="1100" b="0" dirty="0" err="1"/>
                        <a:t>Epilepsy</a:t>
                      </a:r>
                      <a:r>
                        <a:rPr lang="nb-NO" sz="1100" b="0" dirty="0"/>
                        <a:t> Center Dianalund, </a:t>
                      </a:r>
                      <a:r>
                        <a:rPr lang="nb-NO" sz="1100" b="0" dirty="0" err="1"/>
                        <a:t>Denmark</a:t>
                      </a:r>
                      <a:r>
                        <a:rPr lang="nb-NO" sz="1100" b="0" dirty="0"/>
                        <a:t>)</a:t>
                      </a:r>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2178239770"/>
                  </a:ext>
                </a:extLst>
              </a:tr>
              <a:tr h="731019">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endParaRPr lang="nb-NO" sz="1100" dirty="0" smtClean="0"/>
                    </a:p>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smtClean="0"/>
                        <a:t>14.50-15.10</a:t>
                      </a:r>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endParaRPr lang="en-US" sz="1013" kern="1200" dirty="0" smtClean="0">
                        <a:solidFill>
                          <a:schemeClr val="dk1"/>
                        </a:solidFill>
                        <a:effectLst/>
                        <a:latin typeface="+mn-lt"/>
                        <a:ea typeface="+mn-ea"/>
                        <a:cs typeface="+mn-cs"/>
                      </a:endParaRPr>
                    </a:p>
                    <a:p>
                      <a:pPr marL="0" marR="0" lvl="0" indent="0" algn="l" defTabSz="514338" rtl="0" eaLnBrk="1" fontAlgn="auto" latinLnBrk="0" hangingPunct="1">
                        <a:lnSpc>
                          <a:spcPct val="100000"/>
                        </a:lnSpc>
                        <a:spcBef>
                          <a:spcPts val="0"/>
                        </a:spcBef>
                        <a:spcAft>
                          <a:spcPts val="0"/>
                        </a:spcAft>
                        <a:buClrTx/>
                        <a:buSzTx/>
                        <a:buFontTx/>
                        <a:buNone/>
                        <a:tabLst/>
                        <a:defRPr/>
                      </a:pPr>
                      <a:r>
                        <a:rPr lang="en-US" sz="1013" kern="1200" dirty="0" smtClean="0">
                          <a:solidFill>
                            <a:schemeClr val="dk1"/>
                          </a:solidFill>
                          <a:effectLst/>
                          <a:latin typeface="+mn-lt"/>
                          <a:ea typeface="+mn-ea"/>
                          <a:cs typeface="+mn-cs"/>
                        </a:rPr>
                        <a:t>Stigma I adults with refractory epilepsy but without intellectual disability </a:t>
                      </a:r>
                      <a:endParaRPr lang="nb-NO" sz="1013" kern="1200" dirty="0" smtClean="0">
                        <a:solidFill>
                          <a:schemeClr val="dk1"/>
                        </a:solidFill>
                        <a:effectLst/>
                        <a:latin typeface="+mn-lt"/>
                        <a:ea typeface="+mn-ea"/>
                        <a:cs typeface="+mn-cs"/>
                      </a:endParaRPr>
                    </a:p>
                    <a:p>
                      <a:pPr marL="0" marR="0" lvl="0" indent="0" algn="l" defTabSz="514338" rtl="0" eaLnBrk="1" fontAlgn="auto" latinLnBrk="0" hangingPunct="1">
                        <a:lnSpc>
                          <a:spcPct val="100000"/>
                        </a:lnSpc>
                        <a:spcBef>
                          <a:spcPts val="0"/>
                        </a:spcBef>
                        <a:spcAft>
                          <a:spcPts val="0"/>
                        </a:spcAft>
                        <a:buClrTx/>
                        <a:buSzTx/>
                        <a:buFontTx/>
                        <a:buNone/>
                        <a:tabLst/>
                        <a:defRPr/>
                      </a:pPr>
                      <a:r>
                        <a:rPr lang="en-US" sz="1100" kern="1200" dirty="0" smtClean="0">
                          <a:solidFill>
                            <a:schemeClr val="dk1"/>
                          </a:solidFill>
                          <a:effectLst/>
                          <a:latin typeface="+mn-lt"/>
                          <a:ea typeface="+mn-ea"/>
                          <a:cs typeface="+mn-cs"/>
                        </a:rPr>
                        <a:t>( Prof. Reetta </a:t>
                      </a:r>
                      <a:r>
                        <a:rPr lang="en-US" sz="1100" kern="1200" dirty="0" err="1" smtClean="0">
                          <a:solidFill>
                            <a:schemeClr val="dk1"/>
                          </a:solidFill>
                          <a:effectLst/>
                          <a:latin typeface="+mn-lt"/>
                          <a:ea typeface="+mn-ea"/>
                          <a:cs typeface="+mn-cs"/>
                        </a:rPr>
                        <a:t>Kalviainen</a:t>
                      </a:r>
                      <a:r>
                        <a:rPr lang="en-US" sz="1100" kern="1200" dirty="0" smtClean="0">
                          <a:solidFill>
                            <a:schemeClr val="dk1"/>
                          </a:solidFill>
                          <a:effectLst/>
                          <a:latin typeface="+mn-lt"/>
                          <a:ea typeface="+mn-ea"/>
                          <a:cs typeface="+mn-cs"/>
                        </a:rPr>
                        <a:t>, </a:t>
                      </a:r>
                      <a:r>
                        <a:rPr lang="en-US" sz="1013" b="0" i="0" kern="1200" dirty="0" smtClean="0">
                          <a:solidFill>
                            <a:schemeClr val="dk1"/>
                          </a:solidFill>
                          <a:effectLst/>
                          <a:latin typeface="+mn-lt"/>
                          <a:ea typeface="+mn-ea"/>
                          <a:cs typeface="+mn-cs"/>
                        </a:rPr>
                        <a:t>Director of the Kuopio Epilepsy Center in the Kuopio University Hospital,</a:t>
                      </a:r>
                      <a:r>
                        <a:rPr lang="en-US" sz="1013" b="0" i="0" kern="1200" baseline="0" dirty="0" smtClean="0">
                          <a:solidFill>
                            <a:schemeClr val="dk1"/>
                          </a:solidFill>
                          <a:effectLst/>
                          <a:latin typeface="+mn-lt"/>
                          <a:ea typeface="+mn-ea"/>
                          <a:cs typeface="+mn-cs"/>
                        </a:rPr>
                        <a:t> Finland.</a:t>
                      </a:r>
                      <a:endParaRPr lang="en-US" sz="1100" kern="1200" dirty="0" smtClean="0">
                        <a:solidFill>
                          <a:schemeClr val="dk1"/>
                        </a:solidFill>
                        <a:effectLst/>
                        <a:latin typeface="+mn-lt"/>
                        <a:ea typeface="+mn-ea"/>
                        <a:cs typeface="+mn-cs"/>
                      </a:endParaRPr>
                    </a:p>
                    <a:p>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141543600"/>
                  </a:ext>
                </a:extLst>
              </a:tr>
              <a:tr h="429903">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smtClean="0"/>
                        <a:t>15.10– 15.40</a:t>
                      </a:r>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40000"/>
                        <a:lumOff val="60000"/>
                      </a:schemeClr>
                    </a:solidFill>
                  </a:tcPr>
                </a:tc>
                <a:tc>
                  <a:txBody>
                    <a:bodyPr/>
                    <a:lstStyle/>
                    <a:p>
                      <a:r>
                        <a:rPr lang="en-US" sz="1100" b="0" dirty="0"/>
                        <a:t>Patient`s perspectives, Adherence and other challenges ( MD PhD Oliver Henning, national Centre for epilepsy Norway) </a:t>
                      </a:r>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62816261"/>
                  </a:ext>
                </a:extLst>
              </a:tr>
              <a:tr h="298173">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smtClean="0"/>
                        <a:t>15.40 </a:t>
                      </a:r>
                      <a:r>
                        <a:rPr lang="nb-NO" sz="1100" dirty="0"/>
                        <a:t>– </a:t>
                      </a:r>
                      <a:r>
                        <a:rPr lang="nb-NO" sz="1100" dirty="0" smtClean="0"/>
                        <a:t>15.55</a:t>
                      </a:r>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r>
                        <a:rPr lang="en-US" sz="1100" b="0" dirty="0"/>
                        <a:t>Patient-directed outpatient follow-up of patients with epilepsy </a:t>
                      </a:r>
                      <a:r>
                        <a:rPr lang="en-US" sz="1100" b="0" dirty="0" smtClean="0"/>
                        <a:t>( MD PhD </a:t>
                      </a:r>
                      <a:r>
                        <a:rPr lang="en-US" sz="1100" b="0" dirty="0" err="1" smtClean="0"/>
                        <a:t>st.Eline</a:t>
                      </a:r>
                      <a:r>
                        <a:rPr lang="en-US" sz="1100" b="0" dirty="0" smtClean="0"/>
                        <a:t> </a:t>
                      </a:r>
                      <a:r>
                        <a:rPr lang="en-US" sz="1100" b="0" dirty="0"/>
                        <a:t>Dahl)</a:t>
                      </a:r>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079747836"/>
                  </a:ext>
                </a:extLst>
              </a:tr>
              <a:tr h="261012">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smtClean="0"/>
                        <a:t>15.55– 16.15</a:t>
                      </a:r>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r>
                        <a:rPr lang="nb-NO" sz="1100" b="1" dirty="0" err="1" smtClean="0"/>
                        <a:t>Discussion</a:t>
                      </a:r>
                      <a:r>
                        <a:rPr lang="nb-NO" sz="1100" b="1" dirty="0" smtClean="0"/>
                        <a:t> and </a:t>
                      </a:r>
                      <a:r>
                        <a:rPr lang="nb-NO" sz="1100" b="1" dirty="0" err="1" smtClean="0"/>
                        <a:t>closing</a:t>
                      </a:r>
                      <a:r>
                        <a:rPr lang="nb-NO" sz="1100" b="1" dirty="0" smtClean="0"/>
                        <a:t> </a:t>
                      </a:r>
                      <a:r>
                        <a:rPr lang="nb-NO" sz="1100" b="1" dirty="0" err="1" smtClean="0"/>
                        <a:t>remarks</a:t>
                      </a:r>
                      <a:r>
                        <a:rPr lang="nb-NO" sz="1100" b="1" dirty="0" smtClean="0"/>
                        <a:t> </a:t>
                      </a:r>
                      <a:r>
                        <a:rPr lang="nb-NO" sz="1100" b="1" baseline="0" dirty="0" smtClean="0"/>
                        <a:t> ( Morten, Christoph)</a:t>
                      </a:r>
                      <a:endParaRPr lang="nb-NO" sz="1100" b="1"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19023844"/>
                  </a:ext>
                </a:extLst>
              </a:tr>
              <a:tr h="429903">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smtClean="0"/>
                        <a:t>16.15</a:t>
                      </a:r>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tc>
                  <a:txBody>
                    <a:bodyPr/>
                    <a:lstStyle/>
                    <a:p>
                      <a:r>
                        <a:rPr lang="nb-NO" sz="1100" b="0" dirty="0"/>
                        <a:t>End </a:t>
                      </a:r>
                      <a:r>
                        <a:rPr lang="nb-NO" sz="1100" b="0" dirty="0" err="1"/>
                        <a:t>of</a:t>
                      </a:r>
                      <a:r>
                        <a:rPr lang="nb-NO" sz="1100" b="0" dirty="0"/>
                        <a:t> </a:t>
                      </a:r>
                      <a:r>
                        <a:rPr lang="nb-NO" sz="1100" b="0" dirty="0" err="1" smtClean="0"/>
                        <a:t>streaming</a:t>
                      </a:r>
                      <a:endParaRPr lang="nb-NO" sz="1100" b="0" dirty="0" smtClean="0"/>
                    </a:p>
                    <a:p>
                      <a:endParaRPr lang="nb-NO" sz="1100" b="0"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B4C7E7"/>
                    </a:solidFill>
                  </a:tcPr>
                </a:tc>
                <a:extLst>
                  <a:ext uri="{0D108BD9-81ED-4DB2-BD59-A6C34878D82A}">
                    <a16:rowId xmlns:a16="http://schemas.microsoft.com/office/drawing/2014/main" val="2529228885"/>
                  </a:ext>
                </a:extLst>
              </a:tr>
              <a:tr h="429903">
                <a:tc>
                  <a:txBody>
                    <a:bodyPr/>
                    <a:lstStyle/>
                    <a:p>
                      <a:pPr marL="0" marR="0" lvl="0" indent="0" algn="l" defTabSz="514338" rtl="0" eaLnBrk="1" fontAlgn="auto" latinLnBrk="0" hangingPunct="1">
                        <a:lnSpc>
                          <a:spcPct val="100000"/>
                        </a:lnSpc>
                        <a:spcBef>
                          <a:spcPts val="0"/>
                        </a:spcBef>
                        <a:spcAft>
                          <a:spcPts val="0"/>
                        </a:spcAft>
                        <a:buClrTx/>
                        <a:buSzTx/>
                        <a:buFontTx/>
                        <a:buNone/>
                        <a:tabLst/>
                        <a:defRPr/>
                      </a:pPr>
                      <a:r>
                        <a:rPr lang="nb-NO" sz="1100" dirty="0" smtClean="0"/>
                        <a:t>16.15- </a:t>
                      </a:r>
                      <a:endParaRPr lang="nb-NO" sz="1100" dirty="0"/>
                    </a:p>
                  </a:txBody>
                  <a:tcPr>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tc>
                  <a:txBody>
                    <a:bodyPr/>
                    <a:lstStyle/>
                    <a:p>
                      <a:r>
                        <a:rPr lang="nb-NO" sz="1100" b="1" dirty="0" smtClean="0"/>
                        <a:t>Networking</a:t>
                      </a:r>
                    </a:p>
                    <a:p>
                      <a:endParaRPr lang="nb-NO" sz="1100" b="1" dirty="0"/>
                    </a:p>
                  </a:txBody>
                  <a:tcPr>
                    <a:lnL w="12700" cap="flat" cmpd="sng" algn="ctr">
                      <a:solidFill>
                        <a:schemeClr val="bg1">
                          <a:lumMod val="85000"/>
                        </a:schemeClr>
                      </a:solidFill>
                      <a:prstDash val="solid"/>
                      <a:round/>
                      <a:headEnd type="none" w="med" len="med"/>
                      <a:tailEnd type="none" w="med" len="med"/>
                    </a:lnL>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4283084228"/>
                  </a:ext>
                </a:extLst>
              </a:tr>
            </a:tbl>
          </a:graphicData>
        </a:graphic>
      </p:graphicFrame>
    </p:spTree>
    <p:extLst>
      <p:ext uri="{BB962C8B-B14F-4D97-AF65-F5344CB8AC3E}">
        <p14:creationId xmlns:p14="http://schemas.microsoft.com/office/powerpoint/2010/main" val="172916594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US - Forskning.pptx" id="{979B1498-E8C5-4AC9-91DD-843C7551DDE9}" vid="{E42AAB27-AE34-4433-8106-A2830A4C335B}"/>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OUS - Forskning</Template>
  <TotalTime>2393</TotalTime>
  <Words>1290</Words>
  <Application>Microsoft Office PowerPoint</Application>
  <PresentationFormat>Widescreen</PresentationFormat>
  <Paragraphs>171</Paragraphs>
  <Slides>3</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3</vt:i4>
      </vt:variant>
    </vt:vector>
  </HeadingPairs>
  <TitlesOfParts>
    <vt:vector size="7" baseType="lpstr">
      <vt:lpstr>Arial</vt:lpstr>
      <vt:lpstr>Calibri</vt:lpstr>
      <vt:lpstr>Calibri Light</vt:lpstr>
      <vt:lpstr>Office-tema</vt:lpstr>
      <vt:lpstr>BEYOND SEIZURES: Advancing Holistic Care  for rare and complex epilepsies</vt:lpstr>
      <vt:lpstr>Beyond seizures     May 26, 2025 in Ålesund, Norway</vt:lpstr>
      <vt:lpstr>Beyond seizures     May 27, 2025 in Ålesund, Norway</vt:lpstr>
    </vt:vector>
  </TitlesOfParts>
  <Company>Helse Sør-Øst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Forskningsgruppens seminar Tid: 24. – 25. august 2023 Sted: Hotell Wassilioff i Stavern</dc:title>
  <dc:subject>mal</dc:subject>
  <dc:creator>Mariann Høgli Grøtte</dc:creator>
  <cp:lastModifiedBy>Torill Benedikte Jensen de Martinez</cp:lastModifiedBy>
  <cp:revision>96</cp:revision>
  <cp:lastPrinted>2024-12-19T07:29:10Z</cp:lastPrinted>
  <dcterms:created xsi:type="dcterms:W3CDTF">2023-08-08T08:18:39Z</dcterms:created>
  <dcterms:modified xsi:type="dcterms:W3CDTF">2024-12-19T07:55:55Z</dcterms:modified>
</cp:coreProperties>
</file>